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256" r:id="rId2"/>
    <p:sldId id="315" r:id="rId3"/>
    <p:sldId id="327" r:id="rId4"/>
    <p:sldId id="326" r:id="rId5"/>
    <p:sldId id="328" r:id="rId6"/>
    <p:sldId id="329" r:id="rId7"/>
    <p:sldId id="330" r:id="rId8"/>
    <p:sldId id="332" r:id="rId9"/>
    <p:sldId id="331" r:id="rId10"/>
    <p:sldId id="333" r:id="rId11"/>
    <p:sldId id="334" r:id="rId12"/>
    <p:sldId id="325" r:id="rId13"/>
    <p:sldId id="264" r:id="rId14"/>
  </p:sldIdLst>
  <p:sldSz cx="9144000" cy="6858000" type="screen4x3"/>
  <p:notesSz cx="9866313" cy="6735763"/>
  <p:defaultTex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īne Kļaveniece" initials="KK" lastIdx="1" clrIdx="0">
    <p:extLst>
      <p:ext uri="{19B8F6BF-5375-455C-9EA6-DF929625EA0E}">
        <p15:presenceInfo xmlns:p15="http://schemas.microsoft.com/office/powerpoint/2012/main" userId="S::kristine.klaveniece@vvd.gov.lv::124f42d4-f74a-43bb-8381-f0d6b98ea7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742A"/>
    <a:srgbClr val="B6D894"/>
    <a:srgbClr val="8EC3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2726" autoAdjust="0"/>
  </p:normalViewPr>
  <p:slideViewPr>
    <p:cSldViewPr snapToGrid="0" snapToObjects="1">
      <p:cViewPr varScale="1">
        <p:scale>
          <a:sx n="56" d="100"/>
          <a:sy n="56" d="100"/>
        </p:scale>
        <p:origin x="172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75867" cy="337817"/>
          </a:xfrm>
          <a:prstGeom prst="rect">
            <a:avLst/>
          </a:prstGeom>
        </p:spPr>
        <p:txBody>
          <a:bodyPr vert="horz" lIns="91339" tIns="45670" rIns="91339" bIns="45670" rtlCol="0"/>
          <a:lstStyle>
            <a:lvl1pPr algn="l">
              <a:defRPr sz="1200"/>
            </a:lvl1pPr>
          </a:lstStyle>
          <a:p>
            <a:pPr>
              <a:defRPr/>
            </a:pPr>
            <a:endParaRPr lang="lv-LV"/>
          </a:p>
        </p:txBody>
      </p:sp>
      <p:sp>
        <p:nvSpPr>
          <p:cNvPr id="3" name="Date Placeholder 2"/>
          <p:cNvSpPr>
            <a:spLocks noGrp="1"/>
          </p:cNvSpPr>
          <p:nvPr>
            <p:ph type="dt" sz="quarter" idx="1"/>
          </p:nvPr>
        </p:nvSpPr>
        <p:spPr>
          <a:xfrm>
            <a:off x="5588125" y="0"/>
            <a:ext cx="4275867" cy="337817"/>
          </a:xfrm>
          <a:prstGeom prst="rect">
            <a:avLst/>
          </a:prstGeom>
        </p:spPr>
        <p:txBody>
          <a:bodyPr vert="horz" lIns="91339" tIns="45670" rIns="91339" bIns="45670" rtlCol="0"/>
          <a:lstStyle>
            <a:lvl1pPr algn="r">
              <a:defRPr sz="1200"/>
            </a:lvl1pPr>
          </a:lstStyle>
          <a:p>
            <a:pPr>
              <a:defRPr/>
            </a:pPr>
            <a:fld id="{EB6128EF-D94D-421C-ADC8-0A579D42ABE5}" type="datetimeFigureOut">
              <a:rPr lang="lv-LV"/>
              <a:pPr>
                <a:defRPr/>
              </a:pPr>
              <a:t>16.12.2021</a:t>
            </a:fld>
            <a:endParaRPr lang="lv-LV"/>
          </a:p>
        </p:txBody>
      </p:sp>
      <p:sp>
        <p:nvSpPr>
          <p:cNvPr id="4" name="Footer Placeholder 3"/>
          <p:cNvSpPr>
            <a:spLocks noGrp="1"/>
          </p:cNvSpPr>
          <p:nvPr>
            <p:ph type="ftr" sz="quarter" idx="2"/>
          </p:nvPr>
        </p:nvSpPr>
        <p:spPr>
          <a:xfrm>
            <a:off x="1" y="6397947"/>
            <a:ext cx="4275867" cy="337817"/>
          </a:xfrm>
          <a:prstGeom prst="rect">
            <a:avLst/>
          </a:prstGeom>
        </p:spPr>
        <p:txBody>
          <a:bodyPr vert="horz" lIns="91339" tIns="45670" rIns="91339" bIns="45670" rtlCol="0" anchor="b"/>
          <a:lstStyle>
            <a:lvl1pPr algn="l">
              <a:defRPr sz="1200"/>
            </a:lvl1pPr>
          </a:lstStyle>
          <a:p>
            <a:pPr>
              <a:defRPr/>
            </a:pPr>
            <a:endParaRPr lang="lv-LV"/>
          </a:p>
        </p:txBody>
      </p:sp>
      <p:sp>
        <p:nvSpPr>
          <p:cNvPr id="5" name="Slide Number Placeholder 4"/>
          <p:cNvSpPr>
            <a:spLocks noGrp="1"/>
          </p:cNvSpPr>
          <p:nvPr>
            <p:ph type="sldNum" sz="quarter" idx="3"/>
          </p:nvPr>
        </p:nvSpPr>
        <p:spPr>
          <a:xfrm>
            <a:off x="5588125" y="6397947"/>
            <a:ext cx="4275867" cy="337817"/>
          </a:xfrm>
          <a:prstGeom prst="rect">
            <a:avLst/>
          </a:prstGeom>
        </p:spPr>
        <p:txBody>
          <a:bodyPr vert="horz" lIns="91339" tIns="45670" rIns="91339" bIns="45670" rtlCol="0" anchor="b"/>
          <a:lstStyle>
            <a:lvl1pPr algn="r">
              <a:defRPr sz="1200"/>
            </a:lvl1pPr>
          </a:lstStyle>
          <a:p>
            <a:pPr>
              <a:defRPr/>
            </a:pPr>
            <a:fld id="{8E63A1EE-00CE-4A16-946F-291599C11EC9}" type="slidenum">
              <a:rPr lang="lv-LV"/>
              <a:pPr>
                <a:defRPr/>
              </a:pPr>
              <a:t>‹#›</a:t>
            </a:fld>
            <a:endParaRPr lang="lv-LV"/>
          </a:p>
        </p:txBody>
      </p:sp>
    </p:spTree>
    <p:extLst>
      <p:ext uri="{BB962C8B-B14F-4D97-AF65-F5344CB8AC3E}">
        <p14:creationId xmlns:p14="http://schemas.microsoft.com/office/powerpoint/2010/main" val="1369138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275867" cy="336734"/>
          </a:xfrm>
          <a:prstGeom prst="rect">
            <a:avLst/>
          </a:prstGeom>
        </p:spPr>
        <p:txBody>
          <a:bodyPr vert="horz" lIns="91339" tIns="45670" rIns="91339" bIns="45670" rtlCol="0"/>
          <a:lstStyle>
            <a:lvl1pPr algn="l" defTabSz="938541" eaLnBrk="1" fontAlgn="auto" hangingPunct="1">
              <a:spcBef>
                <a:spcPts val="0"/>
              </a:spcBef>
              <a:spcAft>
                <a:spcPts val="0"/>
              </a:spcAft>
              <a:defRPr sz="1200">
                <a:latin typeface="+mn-lt"/>
                <a:cs typeface="+mn-cs"/>
              </a:defRPr>
            </a:lvl1pPr>
          </a:lstStyle>
          <a:p>
            <a:pPr>
              <a:defRPr/>
            </a:pPr>
            <a:endParaRPr lang="lv-LV"/>
          </a:p>
        </p:txBody>
      </p:sp>
      <p:sp>
        <p:nvSpPr>
          <p:cNvPr id="3" name="Date Placeholder 2"/>
          <p:cNvSpPr>
            <a:spLocks noGrp="1"/>
          </p:cNvSpPr>
          <p:nvPr>
            <p:ph type="dt" idx="1"/>
          </p:nvPr>
        </p:nvSpPr>
        <p:spPr>
          <a:xfrm>
            <a:off x="5588125" y="1"/>
            <a:ext cx="4275867" cy="336734"/>
          </a:xfrm>
          <a:prstGeom prst="rect">
            <a:avLst/>
          </a:prstGeom>
        </p:spPr>
        <p:txBody>
          <a:bodyPr vert="horz" lIns="91339" tIns="45670" rIns="91339" bIns="45670" rtlCol="0"/>
          <a:lstStyle>
            <a:lvl1pPr algn="r" defTabSz="938541" eaLnBrk="1" fontAlgn="auto" hangingPunct="1">
              <a:spcBef>
                <a:spcPts val="0"/>
              </a:spcBef>
              <a:spcAft>
                <a:spcPts val="0"/>
              </a:spcAft>
              <a:defRPr sz="1200">
                <a:latin typeface="+mn-lt"/>
                <a:cs typeface="+mn-cs"/>
              </a:defRPr>
            </a:lvl1pPr>
          </a:lstStyle>
          <a:p>
            <a:pPr>
              <a:defRPr/>
            </a:pPr>
            <a:fld id="{D9843E9D-65C5-472B-B930-D7652D8139E8}" type="datetimeFigureOut">
              <a:rPr lang="lv-LV"/>
              <a:pPr>
                <a:defRPr/>
              </a:pPr>
              <a:t>16.12.2021</a:t>
            </a:fld>
            <a:endParaRPr lang="lv-LV"/>
          </a:p>
        </p:txBody>
      </p:sp>
      <p:sp>
        <p:nvSpPr>
          <p:cNvPr id="4" name="Slide Image Placeholder 3"/>
          <p:cNvSpPr>
            <a:spLocks noGrp="1" noRot="1" noChangeAspect="1"/>
          </p:cNvSpPr>
          <p:nvPr>
            <p:ph type="sldImg" idx="2"/>
          </p:nvPr>
        </p:nvSpPr>
        <p:spPr>
          <a:xfrm>
            <a:off x="3249613" y="506413"/>
            <a:ext cx="3367087" cy="2524125"/>
          </a:xfrm>
          <a:prstGeom prst="rect">
            <a:avLst/>
          </a:prstGeom>
          <a:noFill/>
          <a:ln w="12700">
            <a:solidFill>
              <a:prstClr val="black"/>
            </a:solidFill>
          </a:ln>
        </p:spPr>
        <p:txBody>
          <a:bodyPr vert="horz" lIns="91339" tIns="45670" rIns="91339" bIns="45670" rtlCol="0" anchor="ctr"/>
          <a:lstStyle/>
          <a:p>
            <a:pPr lvl="0"/>
            <a:endParaRPr lang="lv-LV" noProof="0"/>
          </a:p>
        </p:txBody>
      </p:sp>
      <p:sp>
        <p:nvSpPr>
          <p:cNvPr id="5" name="Notes Placeholder 4"/>
          <p:cNvSpPr>
            <a:spLocks noGrp="1"/>
          </p:cNvSpPr>
          <p:nvPr>
            <p:ph type="body" sz="quarter" idx="3"/>
          </p:nvPr>
        </p:nvSpPr>
        <p:spPr>
          <a:xfrm>
            <a:off x="987097" y="3199515"/>
            <a:ext cx="7892121" cy="3030606"/>
          </a:xfrm>
          <a:prstGeom prst="rect">
            <a:avLst/>
          </a:prstGeom>
        </p:spPr>
        <p:txBody>
          <a:bodyPr vert="horz" lIns="91339" tIns="45670" rIns="91339" bIns="4567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p:cNvSpPr>
            <a:spLocks noGrp="1"/>
          </p:cNvSpPr>
          <p:nvPr>
            <p:ph type="ftr" sz="quarter" idx="4"/>
          </p:nvPr>
        </p:nvSpPr>
        <p:spPr>
          <a:xfrm>
            <a:off x="1" y="6397946"/>
            <a:ext cx="4275867" cy="336733"/>
          </a:xfrm>
          <a:prstGeom prst="rect">
            <a:avLst/>
          </a:prstGeom>
        </p:spPr>
        <p:txBody>
          <a:bodyPr vert="horz" lIns="91339" tIns="45670" rIns="91339" bIns="45670" rtlCol="0" anchor="b"/>
          <a:lstStyle>
            <a:lvl1pPr algn="l" defTabSz="938541" eaLnBrk="1" fontAlgn="auto" hangingPunct="1">
              <a:spcBef>
                <a:spcPts val="0"/>
              </a:spcBef>
              <a:spcAft>
                <a:spcPts val="0"/>
              </a:spcAft>
              <a:defRPr sz="1200">
                <a:latin typeface="+mn-lt"/>
                <a:cs typeface="+mn-cs"/>
              </a:defRPr>
            </a:lvl1pPr>
          </a:lstStyle>
          <a:p>
            <a:pPr>
              <a:defRPr/>
            </a:pPr>
            <a:endParaRPr lang="lv-LV"/>
          </a:p>
        </p:txBody>
      </p:sp>
      <p:sp>
        <p:nvSpPr>
          <p:cNvPr id="7" name="Slide Number Placeholder 6"/>
          <p:cNvSpPr>
            <a:spLocks noGrp="1"/>
          </p:cNvSpPr>
          <p:nvPr>
            <p:ph type="sldNum" sz="quarter" idx="5"/>
          </p:nvPr>
        </p:nvSpPr>
        <p:spPr>
          <a:xfrm>
            <a:off x="5588125" y="6397946"/>
            <a:ext cx="4275867" cy="336733"/>
          </a:xfrm>
          <a:prstGeom prst="rect">
            <a:avLst/>
          </a:prstGeom>
        </p:spPr>
        <p:txBody>
          <a:bodyPr vert="horz" wrap="square" lIns="91339" tIns="45670" rIns="91339" bIns="4567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1898BD3-EE19-45D4-851E-E12B5537037E}" type="slidenum">
              <a:rPr lang="lv-LV" altLang="en-US"/>
              <a:pPr>
                <a:defRPr/>
              </a:pPr>
              <a:t>‹#›</a:t>
            </a:fld>
            <a:endParaRPr lang="lv-LV" altLang="en-US"/>
          </a:p>
        </p:txBody>
      </p:sp>
    </p:spTree>
    <p:extLst>
      <p:ext uri="{BB962C8B-B14F-4D97-AF65-F5344CB8AC3E}">
        <p14:creationId xmlns:p14="http://schemas.microsoft.com/office/powerpoint/2010/main" val="1901142664"/>
      </p:ext>
    </p:extLst>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Šķiro viegli ir Valsts vides dienesta pārvaldībā esoša šķiroto atkritumu informācijas sistēma, kurā ir apkopota un publicēta aktuālākā informācija par publiski pieejamo atkritumu šķirošanas infrastruktūru Latvijas administratīvajā teritorijā. </a:t>
            </a:r>
          </a:p>
          <a:p>
            <a:r>
              <a:rPr lang="lv-LV" dirty="0"/>
              <a:t>Šķiro viegli galvenā mērķauditorija ir sabiedrības pārstāvji, kas vēlas šķirot un nodot dalīti savus radītos atkritumus.</a:t>
            </a:r>
            <a:br>
              <a:rPr lang="lv-LV" dirty="0"/>
            </a:br>
            <a:r>
              <a:rPr lang="lv-LV" dirty="0"/>
              <a:t>Šķiro viegli mērķis ir </a:t>
            </a:r>
            <a:r>
              <a:rPr lang="lv-LV" sz="1800" dirty="0">
                <a:effectLst/>
                <a:latin typeface="Times New Roman" panose="02020603050405020304" pitchFamily="18" charset="0"/>
                <a:ea typeface="Times New Roman" panose="02020603050405020304" pitchFamily="18" charset="0"/>
              </a:rPr>
              <a:t>nodrošināt minēto sabiedrības daļu ar aktuālu informāciju par publiski pieejamām atkritumu savākšanas un šķirošanas vietām, vienlaikus sniedzot iespēju ziņot par neatbilstībām.</a:t>
            </a:r>
          </a:p>
          <a:p>
            <a:endParaRPr lang="lv-LV" sz="1800" dirty="0">
              <a:effectLst/>
              <a:latin typeface="Times New Roman" panose="02020603050405020304" pitchFamily="18" charset="0"/>
            </a:endParaRPr>
          </a:p>
          <a:p>
            <a:r>
              <a:rPr lang="lv-LV" sz="1800" dirty="0">
                <a:effectLst/>
                <a:latin typeface="Times New Roman" panose="02020603050405020304" pitchFamily="18" charset="0"/>
                <a:ea typeface="Times New Roman" panose="02020603050405020304" pitchFamily="18" charset="0"/>
              </a:rPr>
              <a:t>Pašreizējā situācija ir tāda, ka iedzīvotājiem ir pieejama informācija par atkritumu dalītas vākšanas iespējām, tomēr tā ir izvietota vairākās dažādu organizāciju (ražotāja paplašinātās  atbildības sistēmas komersantu un atkritumu </a:t>
            </a:r>
            <a:r>
              <a:rPr lang="lv-LV" sz="1800" dirty="0" err="1">
                <a:effectLst/>
                <a:latin typeface="Times New Roman" panose="02020603050405020304" pitchFamily="18" charset="0"/>
                <a:ea typeface="Times New Roman" panose="02020603050405020304" pitchFamily="18" charset="0"/>
              </a:rPr>
              <a:t>apsaimniekotāju</a:t>
            </a:r>
            <a:r>
              <a:rPr lang="lv-LV" sz="1800" dirty="0">
                <a:effectLst/>
                <a:latin typeface="Times New Roman" panose="02020603050405020304" pitchFamily="18" charset="0"/>
                <a:ea typeface="Times New Roman" panose="02020603050405020304" pitchFamily="18" charset="0"/>
              </a:rPr>
              <a:t>) uzturētās tīmekļvietnēs. Informācija tajās var pārklāties, atšķirties, vienlaikus informācija var būt daļēji novecojusi vai neaktuāla. Tāpat arī iedzīvotājiem netiek dota ērta iespēja sniegt atgriezenisko saiti gadījumos, kad fiksēti pārkāpumi jebkurā Latvijas publiski pieejamā atkritumu savākšanas un šķirošanas vietā vai arī konstatēta atkritumu apsaimniekošanas normatīvo aktu neievērošana. Atkritumu šķirošanas tīmekļvietne risinās minētās problēmas, jo sabiedrībai tiks piedāvāta ērti lietojama vietne, kurā vienkopus atrodama pilnīga informācija par visām publiski pieejamām atkritumu savākšanas un šķirošanas vietām Latvijā.</a:t>
            </a:r>
            <a:endParaRPr lang="lv-LV" dirty="0"/>
          </a:p>
          <a:p>
            <a:endParaRPr lang="lv-LV" dirty="0"/>
          </a:p>
          <a:p>
            <a:endParaRPr lang="lv-LV" dirty="0"/>
          </a:p>
        </p:txBody>
      </p:sp>
      <p:sp>
        <p:nvSpPr>
          <p:cNvPr id="4" name="Slide Number Placeholder 3"/>
          <p:cNvSpPr>
            <a:spLocks noGrp="1"/>
          </p:cNvSpPr>
          <p:nvPr>
            <p:ph type="sldNum" sz="quarter" idx="5"/>
          </p:nvPr>
        </p:nvSpPr>
        <p:spPr/>
        <p:txBody>
          <a:bodyPr/>
          <a:lstStyle/>
          <a:p>
            <a:pPr>
              <a:defRPr/>
            </a:pPr>
            <a:fld id="{81898BD3-EE19-45D4-851E-E12B5537037E}" type="slidenum">
              <a:rPr lang="lv-LV" altLang="en-US" smtClean="0"/>
              <a:pPr>
                <a:defRPr/>
              </a:pPr>
              <a:t>2</a:t>
            </a:fld>
            <a:endParaRPr lang="lv-LV" altLang="en-US"/>
          </a:p>
        </p:txBody>
      </p:sp>
    </p:spTree>
    <p:extLst>
      <p:ext uri="{BB962C8B-B14F-4D97-AF65-F5344CB8AC3E}">
        <p14:creationId xmlns:p14="http://schemas.microsoft.com/office/powerpoint/2010/main" val="3716580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81898BD3-EE19-45D4-851E-E12B5537037E}" type="slidenum">
              <a:rPr lang="lv-LV" altLang="en-US" smtClean="0"/>
              <a:pPr>
                <a:defRPr/>
              </a:pPr>
              <a:t>11</a:t>
            </a:fld>
            <a:endParaRPr lang="lv-LV" altLang="en-US"/>
          </a:p>
        </p:txBody>
      </p:sp>
    </p:spTree>
    <p:extLst>
      <p:ext uri="{BB962C8B-B14F-4D97-AF65-F5344CB8AC3E}">
        <p14:creationId xmlns:p14="http://schemas.microsoft.com/office/powerpoint/2010/main" val="1725581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800" dirty="0">
                <a:effectLst/>
                <a:latin typeface="Times New Roman" panose="02020603050405020304" pitchFamily="18" charset="0"/>
                <a:ea typeface="Times New Roman" panose="02020603050405020304" pitchFamily="18" charset="0"/>
              </a:rPr>
              <a:t>Pašvaldību galvenais ieguvums būs ērti pieejama informācija par publiski pieejamām atkritumu savākšanas un šķirošanas vietām pašvaldības administratīvajā teritorijā, kā arī tās būs informētas par iedzīvotāju konstatētajām neatbilstībām, kas atvieglos sadzīves atkritumu </a:t>
            </a:r>
            <a:r>
              <a:rPr lang="lv-LV" sz="1800" dirty="0" err="1">
                <a:effectLst/>
                <a:latin typeface="Times New Roman" panose="02020603050405020304" pitchFamily="18" charset="0"/>
                <a:ea typeface="Times New Roman" panose="02020603050405020304" pitchFamily="18" charset="0"/>
              </a:rPr>
              <a:t>apsaimniekotāju</a:t>
            </a:r>
            <a:r>
              <a:rPr lang="lv-LV" sz="1800" dirty="0">
                <a:effectLst/>
                <a:latin typeface="Times New Roman" panose="02020603050405020304" pitchFamily="18" charset="0"/>
                <a:ea typeface="Times New Roman" panose="02020603050405020304" pitchFamily="18" charset="0"/>
              </a:rPr>
              <a:t> un ražotāja paplašinātās atbildības sistēmas komersantu uzraudzību </a:t>
            </a:r>
            <a:r>
              <a:rPr lang="lv-LV" dirty="0"/>
              <a:t>vides kvalitātes saglabāšanu un uzlabošanu.</a:t>
            </a:r>
          </a:p>
        </p:txBody>
      </p:sp>
      <p:sp>
        <p:nvSpPr>
          <p:cNvPr id="4" name="Slide Number Placeholder 3"/>
          <p:cNvSpPr>
            <a:spLocks noGrp="1"/>
          </p:cNvSpPr>
          <p:nvPr>
            <p:ph type="sldNum" sz="quarter" idx="5"/>
          </p:nvPr>
        </p:nvSpPr>
        <p:spPr/>
        <p:txBody>
          <a:bodyPr/>
          <a:lstStyle/>
          <a:p>
            <a:pPr>
              <a:defRPr/>
            </a:pPr>
            <a:fld id="{81898BD3-EE19-45D4-851E-E12B5537037E}" type="slidenum">
              <a:rPr lang="lv-LV" altLang="en-US" smtClean="0"/>
              <a:pPr>
                <a:defRPr/>
              </a:pPr>
              <a:t>12</a:t>
            </a:fld>
            <a:endParaRPr lang="lv-LV" altLang="en-US"/>
          </a:p>
        </p:txBody>
      </p:sp>
    </p:spTree>
    <p:extLst>
      <p:ext uri="{BB962C8B-B14F-4D97-AF65-F5344CB8AC3E}">
        <p14:creationId xmlns:p14="http://schemas.microsoft.com/office/powerpoint/2010/main" val="3984007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81898BD3-EE19-45D4-851E-E12B5537037E}" type="slidenum">
              <a:rPr lang="lv-LV" altLang="en-US" smtClean="0"/>
              <a:pPr>
                <a:defRPr/>
              </a:pPr>
              <a:t>13</a:t>
            </a:fld>
            <a:endParaRPr lang="lv-LV" altLang="en-US"/>
          </a:p>
        </p:txBody>
      </p:sp>
    </p:spTree>
    <p:extLst>
      <p:ext uri="{BB962C8B-B14F-4D97-AF65-F5344CB8AC3E}">
        <p14:creationId xmlns:p14="http://schemas.microsoft.com/office/powerpoint/2010/main" val="2111413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Vietnē būs publicēta interaktīvā karte kurā būs attēloti: atkritumu poligoni, šķiroto atkritumu savākšanas, punkti, laukumi un depozīta iepakojuma nodošanas punkti, papildus būs pieejama informācija par atkritumu veidiem ko var un ko nevar nodot attiecīgajā punktā, laukumā vai poligonā. </a:t>
            </a:r>
          </a:p>
        </p:txBody>
      </p:sp>
      <p:sp>
        <p:nvSpPr>
          <p:cNvPr id="4" name="Slide Number Placeholder 3"/>
          <p:cNvSpPr>
            <a:spLocks noGrp="1"/>
          </p:cNvSpPr>
          <p:nvPr>
            <p:ph type="sldNum" sz="quarter" idx="5"/>
          </p:nvPr>
        </p:nvSpPr>
        <p:spPr/>
        <p:txBody>
          <a:bodyPr/>
          <a:lstStyle/>
          <a:p>
            <a:pPr>
              <a:defRPr/>
            </a:pPr>
            <a:fld id="{81898BD3-EE19-45D4-851E-E12B5537037E}" type="slidenum">
              <a:rPr lang="lv-LV" altLang="en-US" smtClean="0"/>
              <a:pPr>
                <a:defRPr/>
              </a:pPr>
              <a:t>3</a:t>
            </a:fld>
            <a:endParaRPr lang="lv-LV" altLang="en-US"/>
          </a:p>
        </p:txBody>
      </p:sp>
    </p:spTree>
    <p:extLst>
      <p:ext uri="{BB962C8B-B14F-4D97-AF65-F5344CB8AC3E}">
        <p14:creationId xmlns:p14="http://schemas.microsoft.com/office/powerpoint/2010/main" val="514591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MK noteikumu Nr. 788. projekts paredz palidināt IV nodaļas 42. punktu, kas nosaka pašvaldības pienākumus attiecībā uz informācijas sniegšanu </a:t>
            </a:r>
          </a:p>
          <a:p>
            <a:pPr marL="228600" indent="-228600">
              <a:buFont typeface="+mj-lt"/>
              <a:buAutoNum type="arabicPeriod"/>
            </a:pPr>
            <a:r>
              <a:rPr lang="lv-LV" dirty="0"/>
              <a:t>Pašvaldībām ir nepieciešamas ievietot savā tīmekļvietnē saiti uz šķiro viegli.</a:t>
            </a:r>
          </a:p>
          <a:p>
            <a:pPr marL="228600" indent="-228600">
              <a:buAutoNum type="arabicPeriod"/>
            </a:pPr>
            <a:r>
              <a:rPr lang="lv-LV" sz="1800" dirty="0">
                <a:effectLst/>
                <a:latin typeface="Times New Roman" panose="02020603050405020304" pitchFamily="18" charset="0"/>
                <a:ea typeface="Calibri" panose="020F0502020204030204" pitchFamily="34" charset="0"/>
              </a:rPr>
              <a:t>attiecībā uz tās administratīvajā teritorijā esošajiem publiski pieejamiem savākšanas punktiem un savākšanas laukumiem vienojas ar sadzīves atkritumu </a:t>
            </a:r>
            <a:r>
              <a:rPr lang="lv-LV" sz="1800" dirty="0" err="1">
                <a:effectLst/>
                <a:latin typeface="Times New Roman" panose="02020603050405020304" pitchFamily="18" charset="0"/>
                <a:ea typeface="Calibri" panose="020F0502020204030204" pitchFamily="34" charset="0"/>
              </a:rPr>
              <a:t>apsaimniekotāju</a:t>
            </a:r>
            <a:r>
              <a:rPr lang="lv-LV" sz="1800" dirty="0">
                <a:effectLst/>
                <a:latin typeface="Times New Roman" panose="02020603050405020304" pitchFamily="18" charset="0"/>
                <a:ea typeface="Calibri" panose="020F0502020204030204" pitchFamily="34" charset="0"/>
              </a:rPr>
              <a:t>, </a:t>
            </a:r>
            <a:r>
              <a:rPr lang="lv-LV" sz="1800" dirty="0">
                <a:solidFill>
                  <a:srgbClr val="000000"/>
                </a:solidFill>
                <a:effectLst/>
                <a:latin typeface="Times New Roman" panose="02020603050405020304" pitchFamily="18" charset="0"/>
                <a:ea typeface="Calibri" panose="020F0502020204030204" pitchFamily="34" charset="0"/>
              </a:rPr>
              <a:t>ar kuru atbilstoši normatīvajiem aktiem par atkritumu apsaimniekošanu ir noslēgusi atkritumu apsaimniekošanas līgumu, par atkritumu šķirošanas tīmekļvietnē informācijas ievadīšanu (</a:t>
            </a:r>
            <a:r>
              <a:rPr lang="lv-LV" sz="1800" b="1" dirty="0">
                <a:solidFill>
                  <a:srgbClr val="000000"/>
                </a:solidFill>
                <a:effectLst/>
                <a:latin typeface="Times New Roman" panose="02020603050405020304" pitchFamily="18" charset="0"/>
                <a:ea typeface="Times New Roman" panose="02020603050405020304" pitchFamily="18" charset="0"/>
              </a:rPr>
              <a:t>25 darba dienu laikā pēc minētā līguma noslēgšanas</a:t>
            </a:r>
            <a:r>
              <a:rPr lang="lv-LV" sz="1800" dirty="0">
                <a:solidFill>
                  <a:srgbClr val="000000"/>
                </a:solidFill>
                <a:effectLst/>
                <a:latin typeface="Times New Roman" panose="02020603050405020304" pitchFamily="18" charset="0"/>
                <a:ea typeface="Times New Roman" panose="02020603050405020304" pitchFamily="18" charset="0"/>
              </a:rPr>
              <a:t>)</a:t>
            </a:r>
            <a:r>
              <a:rPr lang="lv-LV" sz="1800" dirty="0">
                <a:solidFill>
                  <a:srgbClr val="000000"/>
                </a:solidFill>
                <a:effectLst/>
                <a:latin typeface="Times New Roman" panose="02020603050405020304" pitchFamily="18" charset="0"/>
                <a:ea typeface="Calibri" panose="020F0502020204030204" pitchFamily="34" charset="0"/>
              </a:rPr>
              <a:t> un aktualizēšanu</a:t>
            </a:r>
          </a:p>
          <a:p>
            <a:pPr marL="228600" indent="-228600">
              <a:buAutoNum type="arabicPeriod"/>
            </a:pPr>
            <a:r>
              <a:rPr lang="lv-LV" sz="1800" dirty="0">
                <a:solidFill>
                  <a:srgbClr val="000000"/>
                </a:solidFill>
                <a:effectLst/>
                <a:latin typeface="Times New Roman" panose="02020603050405020304" pitchFamily="18" charset="0"/>
              </a:rPr>
              <a:t>Pašvaldībām ir nepieciešams pārbaudīt atkritumu </a:t>
            </a:r>
            <a:r>
              <a:rPr lang="lv-LV" sz="1800" dirty="0" err="1">
                <a:solidFill>
                  <a:srgbClr val="000000"/>
                </a:solidFill>
                <a:effectLst/>
                <a:latin typeface="Times New Roman" panose="02020603050405020304" pitchFamily="18" charset="0"/>
              </a:rPr>
              <a:t>apsaimniekotāju</a:t>
            </a:r>
            <a:r>
              <a:rPr lang="lv-LV" sz="1800" dirty="0">
                <a:solidFill>
                  <a:srgbClr val="000000"/>
                </a:solidFill>
                <a:effectLst/>
                <a:latin typeface="Times New Roman" panose="02020603050405020304" pitchFamily="18" charset="0"/>
              </a:rPr>
              <a:t> ievadīto informāciju vietnē šķiro viegli.</a:t>
            </a:r>
            <a:endParaRPr lang="lv-LV" dirty="0"/>
          </a:p>
        </p:txBody>
      </p:sp>
      <p:sp>
        <p:nvSpPr>
          <p:cNvPr id="4" name="Slide Number Placeholder 3"/>
          <p:cNvSpPr>
            <a:spLocks noGrp="1"/>
          </p:cNvSpPr>
          <p:nvPr>
            <p:ph type="sldNum" sz="quarter" idx="5"/>
          </p:nvPr>
        </p:nvSpPr>
        <p:spPr/>
        <p:txBody>
          <a:bodyPr/>
          <a:lstStyle/>
          <a:p>
            <a:pPr>
              <a:defRPr/>
            </a:pPr>
            <a:fld id="{81898BD3-EE19-45D4-851E-E12B5537037E}" type="slidenum">
              <a:rPr lang="lv-LV" altLang="en-US" smtClean="0"/>
              <a:pPr>
                <a:defRPr/>
              </a:pPr>
              <a:t>4</a:t>
            </a:fld>
            <a:endParaRPr lang="lv-LV" altLang="en-US"/>
          </a:p>
        </p:txBody>
      </p:sp>
    </p:spTree>
    <p:extLst>
      <p:ext uri="{BB962C8B-B14F-4D97-AF65-F5344CB8AC3E}">
        <p14:creationId xmlns:p14="http://schemas.microsoft.com/office/powerpoint/2010/main" val="3042046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81898BD3-EE19-45D4-851E-E12B5537037E}" type="slidenum">
              <a:rPr lang="lv-LV" altLang="en-US" smtClean="0"/>
              <a:pPr>
                <a:defRPr/>
              </a:pPr>
              <a:t>5</a:t>
            </a:fld>
            <a:endParaRPr lang="lv-LV" altLang="en-US"/>
          </a:p>
        </p:txBody>
      </p:sp>
    </p:spTree>
    <p:extLst>
      <p:ext uri="{BB962C8B-B14F-4D97-AF65-F5344CB8AC3E}">
        <p14:creationId xmlns:p14="http://schemas.microsoft.com/office/powerpoint/2010/main" val="403275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81898BD3-EE19-45D4-851E-E12B5537037E}" type="slidenum">
              <a:rPr lang="lv-LV" altLang="en-US" smtClean="0"/>
              <a:pPr>
                <a:defRPr/>
              </a:pPr>
              <a:t>6</a:t>
            </a:fld>
            <a:endParaRPr lang="lv-LV" altLang="en-US"/>
          </a:p>
        </p:txBody>
      </p:sp>
    </p:spTree>
    <p:extLst>
      <p:ext uri="{BB962C8B-B14F-4D97-AF65-F5344CB8AC3E}">
        <p14:creationId xmlns:p14="http://schemas.microsoft.com/office/powerpoint/2010/main" val="2911104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81898BD3-EE19-45D4-851E-E12B5537037E}" type="slidenum">
              <a:rPr lang="lv-LV" altLang="en-US" smtClean="0"/>
              <a:pPr>
                <a:defRPr/>
              </a:pPr>
              <a:t>7</a:t>
            </a:fld>
            <a:endParaRPr lang="lv-LV" altLang="en-US"/>
          </a:p>
        </p:txBody>
      </p:sp>
    </p:spTree>
    <p:extLst>
      <p:ext uri="{BB962C8B-B14F-4D97-AF65-F5344CB8AC3E}">
        <p14:creationId xmlns:p14="http://schemas.microsoft.com/office/powerpoint/2010/main" val="2076113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81898BD3-EE19-45D4-851E-E12B5537037E}" type="slidenum">
              <a:rPr lang="lv-LV" altLang="en-US" smtClean="0"/>
              <a:pPr>
                <a:defRPr/>
              </a:pPr>
              <a:t>8</a:t>
            </a:fld>
            <a:endParaRPr lang="lv-LV" altLang="en-US"/>
          </a:p>
        </p:txBody>
      </p:sp>
    </p:spTree>
    <p:extLst>
      <p:ext uri="{BB962C8B-B14F-4D97-AF65-F5344CB8AC3E}">
        <p14:creationId xmlns:p14="http://schemas.microsoft.com/office/powerpoint/2010/main" val="2026804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81898BD3-EE19-45D4-851E-E12B5537037E}" type="slidenum">
              <a:rPr lang="lv-LV" altLang="en-US" smtClean="0"/>
              <a:pPr>
                <a:defRPr/>
              </a:pPr>
              <a:t>9</a:t>
            </a:fld>
            <a:endParaRPr lang="lv-LV" altLang="en-US"/>
          </a:p>
        </p:txBody>
      </p:sp>
    </p:spTree>
    <p:extLst>
      <p:ext uri="{BB962C8B-B14F-4D97-AF65-F5344CB8AC3E}">
        <p14:creationId xmlns:p14="http://schemas.microsoft.com/office/powerpoint/2010/main" val="1988290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81898BD3-EE19-45D4-851E-E12B5537037E}" type="slidenum">
              <a:rPr lang="lv-LV" altLang="en-US" smtClean="0"/>
              <a:pPr>
                <a:defRPr/>
              </a:pPr>
              <a:t>10</a:t>
            </a:fld>
            <a:endParaRPr lang="lv-LV" altLang="en-US"/>
          </a:p>
        </p:txBody>
      </p:sp>
    </p:spTree>
    <p:extLst>
      <p:ext uri="{BB962C8B-B14F-4D97-AF65-F5344CB8AC3E}">
        <p14:creationId xmlns:p14="http://schemas.microsoft.com/office/powerpoint/2010/main" val="9683176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655790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3C51D8AF-04E3-494C-BD03-3154BC7610A9}" type="slidenum">
              <a:rPr lang="en-US" altLang="en-US"/>
              <a:pPr>
                <a:defRPr/>
              </a:pPr>
              <a:t>‹#›</a:t>
            </a:fld>
            <a:endParaRPr lang="en-US" altLang="en-US"/>
          </a:p>
        </p:txBody>
      </p:sp>
    </p:spTree>
    <p:extLst>
      <p:ext uri="{BB962C8B-B14F-4D97-AF65-F5344CB8AC3E}">
        <p14:creationId xmlns:p14="http://schemas.microsoft.com/office/powerpoint/2010/main" val="3474297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6D1EDCCE-86A8-4C11-97D8-CD3B5A34AAF1}" type="slidenum">
              <a:rPr lang="en-US" altLang="en-US"/>
              <a:pPr>
                <a:defRPr/>
              </a:pPr>
              <a:t>‹#›</a:t>
            </a:fld>
            <a:endParaRPr lang="en-US" altLang="en-US"/>
          </a:p>
        </p:txBody>
      </p:sp>
    </p:spTree>
    <p:extLst>
      <p:ext uri="{BB962C8B-B14F-4D97-AF65-F5344CB8AC3E}">
        <p14:creationId xmlns:p14="http://schemas.microsoft.com/office/powerpoint/2010/main" val="3978441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A9D3CA14-77BC-4FD6-A6CA-0E8D6AA4A513}" type="slidenum">
              <a:rPr lang="en-US" altLang="en-US"/>
              <a:pPr>
                <a:defRPr/>
              </a:pPr>
              <a:t>‹#›</a:t>
            </a:fld>
            <a:endParaRPr lang="en-US" altLang="en-US"/>
          </a:p>
        </p:txBody>
      </p:sp>
    </p:spTree>
    <p:extLst>
      <p:ext uri="{BB962C8B-B14F-4D97-AF65-F5344CB8AC3E}">
        <p14:creationId xmlns:p14="http://schemas.microsoft.com/office/powerpoint/2010/main" val="3045008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p:cNvSpPr>
            <a:spLocks noGrp="1"/>
          </p:cNvSpPr>
          <p:nvPr>
            <p:ph type="sldNum" sz="quarter" idx="18"/>
          </p:nvPr>
        </p:nvSpPr>
        <p:spPr>
          <a:xfrm>
            <a:off x="8534400" y="6324600"/>
            <a:ext cx="304800" cy="304800"/>
          </a:xfrm>
        </p:spPr>
        <p:txBody>
          <a:bodyPr/>
          <a:lstStyle>
            <a:lvl1pPr>
              <a:defRPr sz="1000">
                <a:latin typeface="Verdana" panose="020B0604030504040204" pitchFamily="34" charset="0"/>
              </a:defRPr>
            </a:lvl1pPr>
          </a:lstStyle>
          <a:p>
            <a:pPr>
              <a:defRPr/>
            </a:pPr>
            <a:fld id="{4F38E3D1-5ABC-4D9D-AD79-25995FE901CD}" type="slidenum">
              <a:rPr lang="en-US" altLang="en-US"/>
              <a:pPr>
                <a:defRPr/>
              </a:pPr>
              <a:t>‹#›</a:t>
            </a:fld>
            <a:endParaRPr lang="en-US" altLang="en-US"/>
          </a:p>
        </p:txBody>
      </p:sp>
    </p:spTree>
    <p:extLst>
      <p:ext uri="{BB962C8B-B14F-4D97-AF65-F5344CB8AC3E}">
        <p14:creationId xmlns:p14="http://schemas.microsoft.com/office/powerpoint/2010/main" val="1946578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DCFAF6C9-E07E-486D-8D5F-C6E989BAEE87}" type="slidenum">
              <a:rPr lang="en-US" altLang="en-US"/>
              <a:pPr>
                <a:defRPr/>
              </a:pPr>
              <a:t>‹#›</a:t>
            </a:fld>
            <a:endParaRPr lang="en-US" altLang="en-US"/>
          </a:p>
        </p:txBody>
      </p:sp>
    </p:spTree>
    <p:extLst>
      <p:ext uri="{BB962C8B-B14F-4D97-AF65-F5344CB8AC3E}">
        <p14:creationId xmlns:p14="http://schemas.microsoft.com/office/powerpoint/2010/main" val="3164116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CC3C4AEA-2F83-4016-9B89-CF38289593C9}" type="slidenum">
              <a:rPr lang="en-US" altLang="en-US"/>
              <a:pPr>
                <a:defRPr/>
              </a:pPr>
              <a:t>‹#›</a:t>
            </a:fld>
            <a:endParaRPr lang="en-US" altLang="en-US"/>
          </a:p>
        </p:txBody>
      </p:sp>
    </p:spTree>
    <p:extLst>
      <p:ext uri="{BB962C8B-B14F-4D97-AF65-F5344CB8AC3E}">
        <p14:creationId xmlns:p14="http://schemas.microsoft.com/office/powerpoint/2010/main" val="771657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671D2664-700D-4B97-952E-9B2F84EC67D7}" type="slidenum">
              <a:rPr lang="en-US" altLang="en-US"/>
              <a:pPr>
                <a:defRPr/>
              </a:pPr>
              <a:t>‹#›</a:t>
            </a:fld>
            <a:endParaRPr lang="en-US" altLang="en-US"/>
          </a:p>
        </p:txBody>
      </p:sp>
    </p:spTree>
    <p:extLst>
      <p:ext uri="{BB962C8B-B14F-4D97-AF65-F5344CB8AC3E}">
        <p14:creationId xmlns:p14="http://schemas.microsoft.com/office/powerpoint/2010/main" val="4144629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195073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mn-lt"/>
                <a:cs typeface="+mn-cs"/>
              </a:defRPr>
            </a:lvl1pPr>
          </a:lstStyle>
          <a:p>
            <a:pPr>
              <a:defRPr/>
            </a:pPr>
            <a:fld id="{DA06D765-CA29-48E5-B764-387DA85CC4B8}" type="datetime1">
              <a:rPr lang="en-US"/>
              <a:pPr>
                <a:defRPr/>
              </a:pPr>
              <a:t>12/16/2021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defRPr>
            </a:lvl1pPr>
          </a:lstStyle>
          <a:p>
            <a:pPr>
              <a:defRPr/>
            </a:pPr>
            <a:fld id="{4B61D644-53F5-4CD7-9729-3D9C39E6DA9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Lst>
  <p:hf hdr="0" ftr="0" dt="0"/>
  <p:txStyles>
    <p:title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19.jpe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3505200"/>
            <a:ext cx="7772400" cy="960438"/>
          </a:xfrm>
        </p:spPr>
        <p:txBody>
          <a:bodyPr>
            <a:normAutofit fontScale="90000"/>
          </a:bodyPr>
          <a:lstStyle/>
          <a:p>
            <a:r>
              <a:rPr lang="lv-LV" altLang="en-US" dirty="0">
                <a:solidFill>
                  <a:srgbClr val="4F742A"/>
                </a:solidFill>
              </a:rPr>
              <a:t>Pašvaldību pienākumi informācijas sniegšanai </a:t>
            </a:r>
            <a:r>
              <a:rPr lang="lv-LV" altLang="en-US" i="1" dirty="0">
                <a:solidFill>
                  <a:srgbClr val="4F742A"/>
                </a:solidFill>
              </a:rPr>
              <a:t>skiroviegli.lv</a:t>
            </a:r>
            <a:endParaRPr lang="lv-LV" i="1" dirty="0">
              <a:solidFill>
                <a:srgbClr val="4F742A"/>
              </a:solidFill>
            </a:endParaRPr>
          </a:p>
        </p:txBody>
      </p:sp>
      <p:sp>
        <p:nvSpPr>
          <p:cNvPr id="2" name="TextBox 1">
            <a:extLst>
              <a:ext uri="{FF2B5EF4-FFF2-40B4-BE49-F238E27FC236}">
                <a16:creationId xmlns:a16="http://schemas.microsoft.com/office/drawing/2014/main" id="{90EF501F-B1FA-47EB-9322-37C527ADA917}"/>
              </a:ext>
            </a:extLst>
          </p:cNvPr>
          <p:cNvSpPr txBox="1"/>
          <p:nvPr/>
        </p:nvSpPr>
        <p:spPr>
          <a:xfrm>
            <a:off x="3167812" y="5757898"/>
            <a:ext cx="5848865" cy="923330"/>
          </a:xfrm>
          <a:prstGeom prst="rect">
            <a:avLst/>
          </a:prstGeom>
          <a:noFill/>
        </p:spPr>
        <p:txBody>
          <a:bodyPr wrap="square" rtlCol="0">
            <a:spAutoFit/>
          </a:bodyPr>
          <a:lstStyle/>
          <a:p>
            <a:pPr algn="r"/>
            <a:r>
              <a:rPr lang="lv-LV" sz="1800" dirty="0">
                <a:latin typeface="Verdana" panose="020B0604030504040204" pitchFamily="34" charset="0"/>
                <a:ea typeface="Verdana" panose="020B0604030504040204" pitchFamily="34" charset="0"/>
              </a:rPr>
              <a:t>Atis Treijs</a:t>
            </a:r>
          </a:p>
          <a:p>
            <a:pPr algn="r"/>
            <a:r>
              <a:rPr lang="lv-LV" sz="1800" dirty="0">
                <a:latin typeface="Verdana" panose="020B0604030504040204" pitchFamily="34" charset="0"/>
                <a:ea typeface="Verdana" panose="020B0604030504040204" pitchFamily="34" charset="0"/>
              </a:rPr>
              <a:t>Valsts vides dienests)</a:t>
            </a:r>
          </a:p>
          <a:p>
            <a:pPr algn="r"/>
            <a:endParaRPr lang="lv-LV" sz="1800"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78EA6591-7003-4F2D-8935-AC40FFAA90ED}"/>
              </a:ext>
            </a:extLst>
          </p:cNvPr>
          <p:cNvSpPr txBox="1"/>
          <p:nvPr/>
        </p:nvSpPr>
        <p:spPr>
          <a:xfrm>
            <a:off x="1514562" y="4742179"/>
            <a:ext cx="5848865" cy="461665"/>
          </a:xfrm>
          <a:prstGeom prst="rect">
            <a:avLst/>
          </a:prstGeom>
          <a:noFill/>
        </p:spPr>
        <p:txBody>
          <a:bodyPr wrap="square" rtlCol="0">
            <a:spAutoFit/>
          </a:bodyPr>
          <a:lstStyle/>
          <a:p>
            <a:pPr algn="ctr"/>
            <a:r>
              <a:rPr lang="lv-LV" sz="2400" dirty="0">
                <a:latin typeface="Verdana" panose="020B0604030504040204" pitchFamily="34" charset="0"/>
                <a:ea typeface="Verdana" panose="020B0604030504040204" pitchFamily="34" charset="0"/>
              </a:rPr>
              <a:t>16.12.2021.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17A0058-EA81-45FF-B6AA-AB26907FCA15}"/>
              </a:ext>
            </a:extLst>
          </p:cNvPr>
          <p:cNvSpPr>
            <a:spLocks noGrp="1"/>
          </p:cNvSpPr>
          <p:nvPr>
            <p:ph idx="1"/>
          </p:nvPr>
        </p:nvSpPr>
        <p:spPr>
          <a:xfrm>
            <a:off x="1419675" y="1508373"/>
            <a:ext cx="6304650" cy="4373573"/>
          </a:xfrm>
        </p:spPr>
        <p:txBody>
          <a:bodyPr>
            <a:normAutofit/>
          </a:bodyPr>
          <a:lstStyle/>
          <a:p>
            <a:endParaRPr lang="lv-LV" sz="1200" dirty="0"/>
          </a:p>
          <a:p>
            <a:pPr marL="342900" indent="-342900">
              <a:buFont typeface="Arial" panose="020B0604020202020204" pitchFamily="34" charset="0"/>
              <a:buChar char="•"/>
            </a:pPr>
            <a:endParaRPr lang="lv-LV" sz="1200" dirty="0"/>
          </a:p>
          <a:p>
            <a:pPr marL="342900" indent="-342900">
              <a:buFont typeface="Arial" panose="020B0604020202020204" pitchFamily="34" charset="0"/>
              <a:buChar char="•"/>
            </a:pPr>
            <a:endParaRPr lang="lv-LV" sz="1400" dirty="0"/>
          </a:p>
          <a:p>
            <a:pPr marL="342900" indent="-342900">
              <a:buFont typeface="Arial" panose="020B0604020202020204" pitchFamily="34" charset="0"/>
              <a:buChar char="•"/>
            </a:pPr>
            <a:endParaRPr lang="lv-LV" sz="1400" dirty="0"/>
          </a:p>
        </p:txBody>
      </p:sp>
      <p:sp>
        <p:nvSpPr>
          <p:cNvPr id="4" name="Slide Number Placeholder 3">
            <a:extLst>
              <a:ext uri="{FF2B5EF4-FFF2-40B4-BE49-F238E27FC236}">
                <a16:creationId xmlns:a16="http://schemas.microsoft.com/office/drawing/2014/main" id="{D0B581DA-8118-4508-A4F2-F5B9C0A7B26B}"/>
              </a:ext>
            </a:extLst>
          </p:cNvPr>
          <p:cNvSpPr>
            <a:spLocks noGrp="1"/>
          </p:cNvSpPr>
          <p:nvPr>
            <p:ph type="sldNum" sz="quarter" idx="13"/>
          </p:nvPr>
        </p:nvSpPr>
        <p:spPr>
          <a:xfrm>
            <a:off x="8464990" y="6324600"/>
            <a:ext cx="374210" cy="304800"/>
          </a:xfrm>
        </p:spPr>
        <p:txBody>
          <a:bodyPr/>
          <a:lstStyle/>
          <a:p>
            <a:pPr>
              <a:defRPr/>
            </a:pPr>
            <a:fld id="{CC3C4AEA-2F83-4016-9B89-CF38289593C9}" type="slidenum">
              <a:rPr lang="en-US" altLang="en-US" smtClean="0"/>
              <a:pPr>
                <a:defRPr/>
              </a:pPr>
              <a:t>10</a:t>
            </a:fld>
            <a:endParaRPr lang="en-US" altLang="en-US"/>
          </a:p>
        </p:txBody>
      </p:sp>
      <p:sp>
        <p:nvSpPr>
          <p:cNvPr id="5" name="Title 1">
            <a:extLst>
              <a:ext uri="{FF2B5EF4-FFF2-40B4-BE49-F238E27FC236}">
                <a16:creationId xmlns:a16="http://schemas.microsoft.com/office/drawing/2014/main" id="{A0F72FD9-E66E-42F7-A1C4-4AA9B26FC765}"/>
              </a:ext>
            </a:extLst>
          </p:cNvPr>
          <p:cNvSpPr txBox="1">
            <a:spLocks/>
          </p:cNvSpPr>
          <p:nvPr/>
        </p:nvSpPr>
        <p:spPr>
          <a:xfrm>
            <a:off x="1629624" y="90535"/>
            <a:ext cx="7514376" cy="1059255"/>
          </a:xfrm>
          <a:prstGeom prst="rect">
            <a:avLst/>
          </a:prstGeom>
        </p:spPr>
        <p:txBody>
          <a:bodyPr/>
          <a:lst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l"/>
            <a:endParaRPr lang="lv-LV" altLang="en-US" sz="2000" b="1" dirty="0">
              <a:latin typeface="Verdana" panose="020B0604030504040204" pitchFamily="34" charset="0"/>
              <a:ea typeface="Verdana" panose="020B0604030504040204" pitchFamily="34" charset="0"/>
            </a:endParaRPr>
          </a:p>
          <a:p>
            <a:pPr algn="l"/>
            <a:r>
              <a:rPr lang="lv-LV" altLang="en-US" sz="2400" b="1" dirty="0">
                <a:solidFill>
                  <a:srgbClr val="4F742A"/>
                </a:solidFill>
                <a:latin typeface="Verdana" panose="020B0604030504040204" pitchFamily="34" charset="0"/>
                <a:ea typeface="Verdana" panose="020B0604030504040204" pitchFamily="34" charset="0"/>
              </a:rPr>
              <a:t>Jaunu atkritumu nodošanas vietu pievienošana</a:t>
            </a:r>
          </a:p>
          <a:p>
            <a:pPr algn="l"/>
            <a:endParaRPr lang="en-US" altLang="en-US" sz="2800" b="1" dirty="0">
              <a:solidFill>
                <a:srgbClr val="4F742A"/>
              </a:solidFill>
              <a:latin typeface="Verdana" panose="020B0604030504040204" pitchFamily="34" charset="0"/>
              <a:ea typeface="Verdana" panose="020B0604030504040204" pitchFamily="34" charset="0"/>
            </a:endParaRPr>
          </a:p>
        </p:txBody>
      </p:sp>
      <p:pic>
        <p:nvPicPr>
          <p:cNvPr id="3" name="Picture 2" descr="Icon&#10;&#10;Description automatically generated">
            <a:extLst>
              <a:ext uri="{FF2B5EF4-FFF2-40B4-BE49-F238E27FC236}">
                <a16:creationId xmlns:a16="http://schemas.microsoft.com/office/drawing/2014/main" id="{38B9F506-8CD5-4DEB-8206-2306735819FB}"/>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rot="10800000">
            <a:off x="-72428" y="5881946"/>
            <a:ext cx="2371409" cy="976054"/>
          </a:xfrm>
          <a:prstGeom prst="rect">
            <a:avLst/>
          </a:prstGeom>
        </p:spPr>
      </p:pic>
      <p:pic>
        <p:nvPicPr>
          <p:cNvPr id="8" name="Picture 7" descr="Graphical user interface, application, website&#10;&#10;Description automatically generated">
            <a:extLst>
              <a:ext uri="{FF2B5EF4-FFF2-40B4-BE49-F238E27FC236}">
                <a16:creationId xmlns:a16="http://schemas.microsoft.com/office/drawing/2014/main" id="{A61F42FD-3AEF-42D0-89E6-7DC1F00FFC7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0400"/>
          <a:stretch/>
        </p:blipFill>
        <p:spPr>
          <a:xfrm>
            <a:off x="0" y="1508373"/>
            <a:ext cx="9144000" cy="4276791"/>
          </a:xfrm>
          <a:prstGeom prst="rect">
            <a:avLst/>
          </a:prstGeom>
        </p:spPr>
      </p:pic>
    </p:spTree>
    <p:extLst>
      <p:ext uri="{BB962C8B-B14F-4D97-AF65-F5344CB8AC3E}">
        <p14:creationId xmlns:p14="http://schemas.microsoft.com/office/powerpoint/2010/main" val="1331405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17A0058-EA81-45FF-B6AA-AB26907FCA15}"/>
              </a:ext>
            </a:extLst>
          </p:cNvPr>
          <p:cNvSpPr>
            <a:spLocks noGrp="1"/>
          </p:cNvSpPr>
          <p:nvPr>
            <p:ph idx="1"/>
          </p:nvPr>
        </p:nvSpPr>
        <p:spPr>
          <a:xfrm>
            <a:off x="1419675" y="1508373"/>
            <a:ext cx="6304650" cy="4373573"/>
          </a:xfrm>
        </p:spPr>
        <p:txBody>
          <a:bodyPr>
            <a:normAutofit/>
          </a:bodyPr>
          <a:lstStyle/>
          <a:p>
            <a:endParaRPr lang="lv-LV" sz="1200" dirty="0"/>
          </a:p>
          <a:p>
            <a:pPr marL="342900" indent="-342900">
              <a:buFont typeface="Arial" panose="020B0604020202020204" pitchFamily="34" charset="0"/>
              <a:buChar char="•"/>
            </a:pPr>
            <a:endParaRPr lang="lv-LV" sz="1200" dirty="0"/>
          </a:p>
          <a:p>
            <a:pPr marL="342900" indent="-342900">
              <a:buFont typeface="Arial" panose="020B0604020202020204" pitchFamily="34" charset="0"/>
              <a:buChar char="•"/>
            </a:pPr>
            <a:endParaRPr lang="lv-LV" sz="1400" dirty="0"/>
          </a:p>
          <a:p>
            <a:pPr marL="342900" indent="-342900">
              <a:buFont typeface="Arial" panose="020B0604020202020204" pitchFamily="34" charset="0"/>
              <a:buChar char="•"/>
            </a:pPr>
            <a:endParaRPr lang="lv-LV" sz="1400" dirty="0"/>
          </a:p>
        </p:txBody>
      </p:sp>
      <p:sp>
        <p:nvSpPr>
          <p:cNvPr id="4" name="Slide Number Placeholder 3">
            <a:extLst>
              <a:ext uri="{FF2B5EF4-FFF2-40B4-BE49-F238E27FC236}">
                <a16:creationId xmlns:a16="http://schemas.microsoft.com/office/drawing/2014/main" id="{D0B581DA-8118-4508-A4F2-F5B9C0A7B26B}"/>
              </a:ext>
            </a:extLst>
          </p:cNvPr>
          <p:cNvSpPr>
            <a:spLocks noGrp="1"/>
          </p:cNvSpPr>
          <p:nvPr>
            <p:ph type="sldNum" sz="quarter" idx="13"/>
          </p:nvPr>
        </p:nvSpPr>
        <p:spPr>
          <a:xfrm>
            <a:off x="8401616" y="6324600"/>
            <a:ext cx="437584" cy="304800"/>
          </a:xfrm>
        </p:spPr>
        <p:txBody>
          <a:bodyPr/>
          <a:lstStyle/>
          <a:p>
            <a:pPr>
              <a:defRPr/>
            </a:pPr>
            <a:fld id="{CC3C4AEA-2F83-4016-9B89-CF38289593C9}" type="slidenum">
              <a:rPr lang="en-US" altLang="en-US" smtClean="0"/>
              <a:pPr>
                <a:defRPr/>
              </a:pPr>
              <a:t>11</a:t>
            </a:fld>
            <a:endParaRPr lang="en-US" altLang="en-US"/>
          </a:p>
        </p:txBody>
      </p:sp>
      <p:sp>
        <p:nvSpPr>
          <p:cNvPr id="5" name="Title 1">
            <a:extLst>
              <a:ext uri="{FF2B5EF4-FFF2-40B4-BE49-F238E27FC236}">
                <a16:creationId xmlns:a16="http://schemas.microsoft.com/office/drawing/2014/main" id="{A0F72FD9-E66E-42F7-A1C4-4AA9B26FC765}"/>
              </a:ext>
            </a:extLst>
          </p:cNvPr>
          <p:cNvSpPr txBox="1">
            <a:spLocks/>
          </p:cNvSpPr>
          <p:nvPr/>
        </p:nvSpPr>
        <p:spPr>
          <a:xfrm>
            <a:off x="1629624" y="90535"/>
            <a:ext cx="7514376" cy="1059255"/>
          </a:xfrm>
          <a:prstGeom prst="rect">
            <a:avLst/>
          </a:prstGeom>
        </p:spPr>
        <p:txBody>
          <a:bodyPr/>
          <a:lst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l"/>
            <a:endParaRPr lang="lv-LV" altLang="en-US" sz="2000" b="1" dirty="0">
              <a:latin typeface="Verdana" panose="020B0604030504040204" pitchFamily="34" charset="0"/>
              <a:ea typeface="Verdana" panose="020B0604030504040204" pitchFamily="34" charset="0"/>
            </a:endParaRPr>
          </a:p>
          <a:p>
            <a:pPr algn="l"/>
            <a:r>
              <a:rPr lang="lv-LV" altLang="en-US" sz="2400" b="1" dirty="0">
                <a:solidFill>
                  <a:srgbClr val="4F742A"/>
                </a:solidFill>
                <a:latin typeface="Verdana" panose="020B0604030504040204" pitchFamily="34" charset="0"/>
                <a:ea typeface="Verdana" panose="020B0604030504040204" pitchFamily="34" charset="0"/>
              </a:rPr>
              <a:t>Atkritumu </a:t>
            </a:r>
            <a:r>
              <a:rPr lang="lv-LV" altLang="en-US" sz="2400" b="1" dirty="0" err="1">
                <a:solidFill>
                  <a:srgbClr val="4F742A"/>
                </a:solidFill>
                <a:latin typeface="Verdana" panose="020B0604030504040204" pitchFamily="34" charset="0"/>
                <a:ea typeface="Verdana" panose="020B0604030504040204" pitchFamily="34" charset="0"/>
              </a:rPr>
              <a:t>apsaimniekotāja</a:t>
            </a:r>
            <a:r>
              <a:rPr lang="lv-LV" altLang="en-US" sz="2400" b="1" dirty="0">
                <a:solidFill>
                  <a:srgbClr val="4F742A"/>
                </a:solidFill>
                <a:latin typeface="Verdana" panose="020B0604030504040204" pitchFamily="34" charset="0"/>
                <a:ea typeface="Verdana" panose="020B0604030504040204" pitchFamily="34" charset="0"/>
              </a:rPr>
              <a:t> informācijas rediģēšana</a:t>
            </a:r>
          </a:p>
          <a:p>
            <a:pPr algn="l"/>
            <a:endParaRPr lang="en-US" altLang="en-US" sz="2800" b="1" dirty="0">
              <a:solidFill>
                <a:srgbClr val="4F742A"/>
              </a:solidFill>
              <a:latin typeface="Verdana" panose="020B0604030504040204" pitchFamily="34" charset="0"/>
              <a:ea typeface="Verdana" panose="020B0604030504040204" pitchFamily="34" charset="0"/>
            </a:endParaRPr>
          </a:p>
        </p:txBody>
      </p:sp>
      <p:pic>
        <p:nvPicPr>
          <p:cNvPr id="3" name="Picture 2" descr="Icon&#10;&#10;Description automatically generated">
            <a:extLst>
              <a:ext uri="{FF2B5EF4-FFF2-40B4-BE49-F238E27FC236}">
                <a16:creationId xmlns:a16="http://schemas.microsoft.com/office/drawing/2014/main" id="{38B9F506-8CD5-4DEB-8206-2306735819FB}"/>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rot="10800000">
            <a:off x="-72428" y="5881946"/>
            <a:ext cx="2371409" cy="976054"/>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79AC43CB-48BB-4F34-9BA4-2B6E409C7FE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465" b="31555"/>
          <a:stretch/>
        </p:blipFill>
        <p:spPr>
          <a:xfrm>
            <a:off x="0" y="1508372"/>
            <a:ext cx="9143999" cy="4140989"/>
          </a:xfrm>
          <a:prstGeom prst="rect">
            <a:avLst/>
          </a:prstGeom>
        </p:spPr>
      </p:pic>
    </p:spTree>
    <p:extLst>
      <p:ext uri="{BB962C8B-B14F-4D97-AF65-F5344CB8AC3E}">
        <p14:creationId xmlns:p14="http://schemas.microsoft.com/office/powerpoint/2010/main" val="1147933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6B093C06-B629-4A8B-AE3B-F5CE7D267EA7}"/>
              </a:ext>
            </a:extLst>
          </p:cNvPr>
          <p:cNvSpPr>
            <a:spLocks noGrp="1"/>
          </p:cNvSpPr>
          <p:nvPr>
            <p:ph idx="1"/>
          </p:nvPr>
        </p:nvSpPr>
        <p:spPr>
          <a:xfrm>
            <a:off x="1185703" y="1429695"/>
            <a:ext cx="7374048" cy="3998609"/>
          </a:xfrm>
        </p:spPr>
        <p:txBody>
          <a:bodyPr>
            <a:normAutofit/>
          </a:bodyPr>
          <a:lstStyle/>
          <a:p>
            <a:pPr marL="342900" indent="-342900">
              <a:buFont typeface="Arial" panose="020B0604020202020204" pitchFamily="34" charset="0"/>
              <a:buChar char="•"/>
            </a:pPr>
            <a:r>
              <a:rPr lang="lv-LV" dirty="0"/>
              <a:t>Vides informācijas pieejamība</a:t>
            </a:r>
          </a:p>
          <a:p>
            <a:pPr marL="342900" indent="-342900">
              <a:buFont typeface="Arial" panose="020B0604020202020204" pitchFamily="34" charset="0"/>
              <a:buChar char="•"/>
            </a:pPr>
            <a:r>
              <a:rPr lang="lv-LV" dirty="0"/>
              <a:t>Ātrāka, ērtāka atgriezeniskā saite no iedzīvotājiem</a:t>
            </a:r>
          </a:p>
          <a:p>
            <a:pPr marL="342900" indent="-342900">
              <a:buFont typeface="Arial" panose="020B0604020202020204" pitchFamily="34" charset="0"/>
              <a:buChar char="•"/>
            </a:pPr>
            <a:r>
              <a:rPr lang="lv-LV" dirty="0"/>
              <a:t>Vidē nonākošo atkritumu daudzuma samazināšanās</a:t>
            </a:r>
          </a:p>
          <a:p>
            <a:pPr marL="342900" indent="-342900">
              <a:buFont typeface="Arial" panose="020B0604020202020204" pitchFamily="34" charset="0"/>
              <a:buChar char="•"/>
            </a:pPr>
            <a:r>
              <a:rPr lang="lv-LV" dirty="0"/>
              <a:t>Atkritumu apsaimniekošanas mērķu sasniegšana</a:t>
            </a:r>
          </a:p>
          <a:p>
            <a:pPr marL="342900" indent="-342900">
              <a:buFont typeface="Arial" panose="020B0604020202020204" pitchFamily="34" charset="0"/>
              <a:buChar char="•"/>
            </a:pPr>
            <a:r>
              <a:rPr lang="lv-LV" dirty="0"/>
              <a:t>Pašvaldības vides kvalitātes uzlabošana</a:t>
            </a:r>
          </a:p>
        </p:txBody>
      </p:sp>
      <p:sp>
        <p:nvSpPr>
          <p:cNvPr id="4" name="Slide Number Placeholder 3">
            <a:extLst>
              <a:ext uri="{FF2B5EF4-FFF2-40B4-BE49-F238E27FC236}">
                <a16:creationId xmlns:a16="http://schemas.microsoft.com/office/drawing/2014/main" id="{D0B581DA-8118-4508-A4F2-F5B9C0A7B26B}"/>
              </a:ext>
            </a:extLst>
          </p:cNvPr>
          <p:cNvSpPr>
            <a:spLocks noGrp="1"/>
          </p:cNvSpPr>
          <p:nvPr>
            <p:ph type="sldNum" sz="quarter" idx="13"/>
          </p:nvPr>
        </p:nvSpPr>
        <p:spPr>
          <a:xfrm>
            <a:off x="8437830" y="6324600"/>
            <a:ext cx="401370" cy="304800"/>
          </a:xfrm>
        </p:spPr>
        <p:txBody>
          <a:bodyPr/>
          <a:lstStyle/>
          <a:p>
            <a:pPr>
              <a:defRPr/>
            </a:pPr>
            <a:fld id="{CC3C4AEA-2F83-4016-9B89-CF38289593C9}" type="slidenum">
              <a:rPr lang="en-US" altLang="en-US" smtClean="0"/>
              <a:pPr>
                <a:defRPr/>
              </a:pPr>
              <a:t>12</a:t>
            </a:fld>
            <a:endParaRPr lang="en-US" altLang="en-US" dirty="0"/>
          </a:p>
        </p:txBody>
      </p:sp>
      <p:sp>
        <p:nvSpPr>
          <p:cNvPr id="5" name="Title 1">
            <a:extLst>
              <a:ext uri="{FF2B5EF4-FFF2-40B4-BE49-F238E27FC236}">
                <a16:creationId xmlns:a16="http://schemas.microsoft.com/office/drawing/2014/main" id="{A0F72FD9-E66E-42F7-A1C4-4AA9B26FC765}"/>
              </a:ext>
            </a:extLst>
          </p:cNvPr>
          <p:cNvSpPr txBox="1">
            <a:spLocks/>
          </p:cNvSpPr>
          <p:nvPr/>
        </p:nvSpPr>
        <p:spPr>
          <a:xfrm>
            <a:off x="1724629" y="0"/>
            <a:ext cx="6962172" cy="1171988"/>
          </a:xfrm>
          <a:prstGeom prst="rect">
            <a:avLst/>
          </a:prstGeom>
        </p:spPr>
        <p:txBody>
          <a:bodyPr/>
          <a:lst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l"/>
            <a:endParaRPr lang="lv-LV" altLang="en-US" sz="2400" b="1" dirty="0">
              <a:latin typeface="Verdana" panose="020B0604030504040204" pitchFamily="34" charset="0"/>
              <a:ea typeface="Verdana" panose="020B0604030504040204" pitchFamily="34" charset="0"/>
            </a:endParaRPr>
          </a:p>
          <a:p>
            <a:pPr algn="l"/>
            <a:r>
              <a:rPr lang="lv-LV" altLang="en-US" sz="2800" b="1" dirty="0">
                <a:solidFill>
                  <a:srgbClr val="4F742A"/>
                </a:solidFill>
                <a:latin typeface="Verdana" panose="020B0604030504040204" pitchFamily="34" charset="0"/>
                <a:ea typeface="Verdana" panose="020B0604030504040204" pitchFamily="34" charset="0"/>
              </a:rPr>
              <a:t>Sabiedrības ieguvums</a:t>
            </a:r>
            <a:endParaRPr lang="en-US" altLang="en-US" sz="2800" b="1" dirty="0">
              <a:solidFill>
                <a:srgbClr val="4F742A"/>
              </a:solidFill>
              <a:latin typeface="Verdana" panose="020B0604030504040204" pitchFamily="34" charset="0"/>
              <a:ea typeface="Verdana" panose="020B0604030504040204" pitchFamily="34" charset="0"/>
            </a:endParaRPr>
          </a:p>
        </p:txBody>
      </p:sp>
      <p:pic>
        <p:nvPicPr>
          <p:cNvPr id="3" name="Picture 2" descr="Icon&#10;&#10;Description automatically generated">
            <a:extLst>
              <a:ext uri="{FF2B5EF4-FFF2-40B4-BE49-F238E27FC236}">
                <a16:creationId xmlns:a16="http://schemas.microsoft.com/office/drawing/2014/main" id="{38B9F506-8CD5-4DEB-8206-2306735819FB}"/>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rot="10800000">
            <a:off x="-1" y="5880524"/>
            <a:ext cx="2371409" cy="976054"/>
          </a:xfrm>
          <a:prstGeom prst="rect">
            <a:avLst/>
          </a:prstGeom>
        </p:spPr>
      </p:pic>
      <p:pic>
        <p:nvPicPr>
          <p:cNvPr id="7" name="Picture 6" descr="A picture containing plant, tree&#10;&#10;Description automatically generated">
            <a:extLst>
              <a:ext uri="{FF2B5EF4-FFF2-40B4-BE49-F238E27FC236}">
                <a16:creationId xmlns:a16="http://schemas.microsoft.com/office/drawing/2014/main" id="{C067E82B-F6FA-4A20-99C5-AB468E3FA7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8999" y="3428999"/>
            <a:ext cx="3801417" cy="2636628"/>
          </a:xfrm>
          <a:prstGeom prst="rect">
            <a:avLst/>
          </a:prstGeom>
        </p:spPr>
      </p:pic>
      <p:pic>
        <p:nvPicPr>
          <p:cNvPr id="12" name="Picture 11" descr="A picture containing tree, outdoor, grass, plant&#10;&#10;Description automatically generated">
            <a:extLst>
              <a:ext uri="{FF2B5EF4-FFF2-40B4-BE49-F238E27FC236}">
                <a16:creationId xmlns:a16="http://schemas.microsoft.com/office/drawing/2014/main" id="{393548B5-839D-4A23-8947-B9735A34FD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584" y="3744829"/>
            <a:ext cx="4924001" cy="1909585"/>
          </a:xfrm>
          <a:prstGeom prst="rect">
            <a:avLst/>
          </a:prstGeom>
        </p:spPr>
      </p:pic>
    </p:spTree>
    <p:extLst>
      <p:ext uri="{BB962C8B-B14F-4D97-AF65-F5344CB8AC3E}">
        <p14:creationId xmlns:p14="http://schemas.microsoft.com/office/powerpoint/2010/main" val="3386688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1"/>
          <p:cNvSpPr>
            <a:spLocks noGrp="1"/>
          </p:cNvSpPr>
          <p:nvPr>
            <p:ph type="body" sz="quarter" idx="10"/>
          </p:nvPr>
        </p:nvSpPr>
        <p:spPr>
          <a:xfrm>
            <a:off x="685800" y="5477572"/>
            <a:ext cx="7772400" cy="813095"/>
          </a:xfrm>
        </p:spPr>
        <p:txBody>
          <a:bodyPr>
            <a:normAutofit/>
          </a:bodyPr>
          <a:lstStyle/>
          <a:p>
            <a:r>
              <a:rPr lang="lv-LV" sz="2600" b="1" dirty="0">
                <a:solidFill>
                  <a:srgbClr val="4F742A"/>
                </a:solidFill>
              </a:rPr>
              <a:t>#KOPĀ PAR TĪRU LATVIJU</a:t>
            </a:r>
          </a:p>
          <a:p>
            <a:endParaRPr lang="lv-LV" altLang="en-US" dirty="0"/>
          </a:p>
        </p:txBody>
      </p:sp>
      <p:pic>
        <p:nvPicPr>
          <p:cNvPr id="3" name="Picture 2" descr="Icon&#10;&#10;Description automatically generated">
            <a:extLst>
              <a:ext uri="{FF2B5EF4-FFF2-40B4-BE49-F238E27FC236}">
                <a16:creationId xmlns:a16="http://schemas.microsoft.com/office/drawing/2014/main" id="{E6C87C95-78DB-4AAE-B0C2-9B6ED8B84EB0}"/>
              </a:ext>
            </a:extLst>
          </p:cNvPr>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rot="916761">
            <a:off x="2151753" y="3134519"/>
            <a:ext cx="696409" cy="699689"/>
          </a:xfrm>
          <a:prstGeom prst="rect">
            <a:avLst/>
          </a:prstGeom>
        </p:spPr>
      </p:pic>
      <p:sp>
        <p:nvSpPr>
          <p:cNvPr id="4" name="TextBox 3">
            <a:extLst>
              <a:ext uri="{FF2B5EF4-FFF2-40B4-BE49-F238E27FC236}">
                <a16:creationId xmlns:a16="http://schemas.microsoft.com/office/drawing/2014/main" id="{3A3D0DD8-5B47-4379-A728-D4B26E51B233}"/>
              </a:ext>
            </a:extLst>
          </p:cNvPr>
          <p:cNvSpPr txBox="1"/>
          <p:nvPr/>
        </p:nvSpPr>
        <p:spPr>
          <a:xfrm>
            <a:off x="2341016" y="3350334"/>
            <a:ext cx="4731116" cy="461665"/>
          </a:xfrm>
          <a:prstGeom prst="rect">
            <a:avLst/>
          </a:prstGeom>
          <a:noFill/>
        </p:spPr>
        <p:txBody>
          <a:bodyPr wrap="square" rtlCol="0">
            <a:spAutoFit/>
          </a:bodyPr>
          <a:lstStyle/>
          <a:p>
            <a:pPr algn="ctr"/>
            <a:r>
              <a:rPr lang="lv-LV" sz="2400" b="1" dirty="0">
                <a:solidFill>
                  <a:schemeClr val="bg1">
                    <a:lumMod val="50000"/>
                  </a:schemeClr>
                </a:solidFill>
                <a:latin typeface="Verdana" panose="020B0604030504040204" pitchFamily="34" charset="0"/>
                <a:ea typeface="Verdana" panose="020B0604030504040204" pitchFamily="34" charset="0"/>
              </a:rPr>
              <a:t>26 33 88 00(24/7)</a:t>
            </a:r>
            <a:endParaRPr lang="lv-LV" sz="1600" dirty="0">
              <a:solidFill>
                <a:schemeClr val="bg1">
                  <a:lumMod val="50000"/>
                </a:schemeClr>
              </a:solidFill>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F3367255-1683-4D46-B46C-2ED75D794887}"/>
              </a:ext>
            </a:extLst>
          </p:cNvPr>
          <p:cNvSpPr txBox="1"/>
          <p:nvPr/>
        </p:nvSpPr>
        <p:spPr>
          <a:xfrm>
            <a:off x="5286590" y="4430300"/>
            <a:ext cx="2696902" cy="400110"/>
          </a:xfrm>
          <a:prstGeom prst="rect">
            <a:avLst/>
          </a:prstGeom>
          <a:noFill/>
        </p:spPr>
        <p:txBody>
          <a:bodyPr wrap="square" rtlCol="0">
            <a:spAutoFit/>
          </a:bodyPr>
          <a:lstStyle/>
          <a:p>
            <a:r>
              <a:rPr lang="lv-LV" sz="2000" b="1" i="1" dirty="0">
                <a:solidFill>
                  <a:schemeClr val="tx1">
                    <a:lumMod val="65000"/>
                    <a:lumOff val="35000"/>
                  </a:schemeClr>
                </a:solidFill>
                <a:latin typeface="Verdana" panose="020B0604030504040204" pitchFamily="34" charset="0"/>
                <a:ea typeface="Verdana" panose="020B0604030504040204" pitchFamily="34" charset="0"/>
              </a:rPr>
              <a:t>@</a:t>
            </a:r>
            <a:r>
              <a:rPr lang="lv-LV" sz="2000" b="1" dirty="0">
                <a:solidFill>
                  <a:schemeClr val="tx1">
                    <a:lumMod val="65000"/>
                    <a:lumOff val="35000"/>
                  </a:schemeClr>
                </a:solidFill>
                <a:latin typeface="Verdana" panose="020B0604030504040204" pitchFamily="34" charset="0"/>
                <a:ea typeface="Verdana" panose="020B0604030504040204" pitchFamily="34" charset="0"/>
              </a:rPr>
              <a:t>videsdienests</a:t>
            </a:r>
            <a:r>
              <a:rPr lang="lv-LV" sz="2000" b="1" i="1" dirty="0">
                <a:solidFill>
                  <a:schemeClr val="tx1">
                    <a:lumMod val="65000"/>
                    <a:lumOff val="35000"/>
                  </a:schemeClr>
                </a:solidFill>
                <a:latin typeface="Verdana" panose="020B0604030504040204" pitchFamily="34" charset="0"/>
                <a:ea typeface="Verdana" panose="020B0604030504040204" pitchFamily="34" charset="0"/>
              </a:rPr>
              <a:t> </a:t>
            </a:r>
          </a:p>
        </p:txBody>
      </p:sp>
      <p:pic>
        <p:nvPicPr>
          <p:cNvPr id="6" name="Picture 5">
            <a:extLst>
              <a:ext uri="{FF2B5EF4-FFF2-40B4-BE49-F238E27FC236}">
                <a16:creationId xmlns:a16="http://schemas.microsoft.com/office/drawing/2014/main" id="{94283310-C6C7-4EAC-9D2F-BD485DF282C6}"/>
              </a:ext>
            </a:extLst>
          </p:cNvPr>
          <p:cNvPicPr>
            <a:picLocks noChangeAspect="1"/>
          </p:cNvPicPr>
          <p:nvPr/>
        </p:nvPicPr>
        <p:blipFill>
          <a:blip r:embed="rId4">
            <a:grayscl/>
          </a:blip>
          <a:stretch>
            <a:fillRect/>
          </a:stretch>
        </p:blipFill>
        <p:spPr>
          <a:xfrm>
            <a:off x="3515581" y="4208969"/>
            <a:ext cx="1771009" cy="842772"/>
          </a:xfrm>
          <a:prstGeom prst="rect">
            <a:avLst/>
          </a:prstGeom>
        </p:spPr>
      </p:pic>
      <p:pic>
        <p:nvPicPr>
          <p:cNvPr id="7" name="Picture 6" descr="A close up of a sign&#10;&#10;Description automatically generated">
            <a:extLst>
              <a:ext uri="{FF2B5EF4-FFF2-40B4-BE49-F238E27FC236}">
                <a16:creationId xmlns:a16="http://schemas.microsoft.com/office/drawing/2014/main" id="{368F58CA-A377-44D8-A927-854E0134B7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438" y="4192851"/>
            <a:ext cx="885207" cy="88775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48F0E7C-7C98-4F77-9F4C-BAF262D2131D}"/>
              </a:ext>
            </a:extLst>
          </p:cNvPr>
          <p:cNvSpPr>
            <a:spLocks noGrp="1"/>
          </p:cNvSpPr>
          <p:nvPr>
            <p:ph idx="1"/>
          </p:nvPr>
        </p:nvSpPr>
        <p:spPr>
          <a:xfrm>
            <a:off x="1724628" y="1186290"/>
            <a:ext cx="6962171" cy="4373573"/>
          </a:xfrm>
        </p:spPr>
        <p:txBody>
          <a:bodyPr>
            <a:normAutofit/>
          </a:bodyPr>
          <a:lstStyle/>
          <a:p>
            <a:pPr marL="342900" indent="-342900">
              <a:buFont typeface="Arial" panose="020B0604020202020204" pitchFamily="34" charset="0"/>
              <a:buChar char="•"/>
            </a:pPr>
            <a:r>
              <a:rPr lang="lv-LV" dirty="0"/>
              <a:t>Atkritumu šķirošanas informācijas sistēma, kas ir izveidota pamatojoties uz plānotajiem grozījumiem MK noteikumos Nr. 788. «Noteikumi par atkritumu savākšanas un šķirošanas vietām»</a:t>
            </a:r>
          </a:p>
          <a:p>
            <a:pPr marL="342900" indent="-342900">
              <a:buFont typeface="Arial" panose="020B0604020202020204" pitchFamily="34" charset="0"/>
              <a:buChar char="•"/>
            </a:pPr>
            <a:endParaRPr lang="lv-LV" dirty="0"/>
          </a:p>
          <a:p>
            <a:pPr marL="342900" indent="-342900">
              <a:buFont typeface="Arial" panose="020B0604020202020204" pitchFamily="34" charset="0"/>
              <a:buChar char="•"/>
            </a:pPr>
            <a:r>
              <a:rPr lang="lv-LV" dirty="0"/>
              <a:t>Ērti pieejama un regulāri atjaunināta informācija par atkritumu šķirošanas iespējām Latvijas teritorijā</a:t>
            </a:r>
          </a:p>
          <a:p>
            <a:endParaRPr lang="lv-LV" dirty="0"/>
          </a:p>
          <a:p>
            <a:pPr marL="342900" indent="-342900">
              <a:buFont typeface="Arial" panose="020B0604020202020204" pitchFamily="34" charset="0"/>
              <a:buChar char="•"/>
            </a:pPr>
            <a:r>
              <a:rPr lang="lv-LV" dirty="0" err="1"/>
              <a:t>Apsaimniekotāju</a:t>
            </a:r>
            <a:r>
              <a:rPr lang="lv-LV" dirty="0"/>
              <a:t> kontaktinformācija, lai atrisinātu neskaidrības un ziņotu par problēmām.</a:t>
            </a:r>
          </a:p>
          <a:p>
            <a:pPr marL="342900" indent="-342900">
              <a:buFont typeface="Arial" panose="020B0604020202020204" pitchFamily="34" charset="0"/>
              <a:buChar char="•"/>
            </a:pPr>
            <a:endParaRPr lang="lv-LV" dirty="0"/>
          </a:p>
          <a:p>
            <a:pPr marL="342900" indent="-342900">
              <a:buFont typeface="Arial" panose="020B0604020202020204" pitchFamily="34" charset="0"/>
              <a:buChar char="•"/>
            </a:pPr>
            <a:endParaRPr lang="lv-LV" dirty="0"/>
          </a:p>
          <a:p>
            <a:pPr marL="342900" indent="-342900">
              <a:buFont typeface="Arial" panose="020B0604020202020204" pitchFamily="34" charset="0"/>
              <a:buChar char="•"/>
            </a:pPr>
            <a:endParaRPr lang="lv-LV" dirty="0"/>
          </a:p>
        </p:txBody>
      </p:sp>
      <p:sp>
        <p:nvSpPr>
          <p:cNvPr id="4" name="Slide Number Placeholder 3">
            <a:extLst>
              <a:ext uri="{FF2B5EF4-FFF2-40B4-BE49-F238E27FC236}">
                <a16:creationId xmlns:a16="http://schemas.microsoft.com/office/drawing/2014/main" id="{D0B581DA-8118-4508-A4F2-F5B9C0A7B26B}"/>
              </a:ext>
            </a:extLst>
          </p:cNvPr>
          <p:cNvSpPr>
            <a:spLocks noGrp="1"/>
          </p:cNvSpPr>
          <p:nvPr>
            <p:ph type="sldNum" sz="quarter" idx="13"/>
          </p:nvPr>
        </p:nvSpPr>
        <p:spPr/>
        <p:txBody>
          <a:bodyPr/>
          <a:lstStyle/>
          <a:p>
            <a:pPr>
              <a:defRPr/>
            </a:pPr>
            <a:fld id="{CC3C4AEA-2F83-4016-9B89-CF38289593C9}" type="slidenum">
              <a:rPr lang="en-US" altLang="en-US" smtClean="0"/>
              <a:pPr>
                <a:defRPr/>
              </a:pPr>
              <a:t>2</a:t>
            </a:fld>
            <a:endParaRPr lang="en-US" altLang="en-US"/>
          </a:p>
        </p:txBody>
      </p:sp>
      <p:sp>
        <p:nvSpPr>
          <p:cNvPr id="5" name="Title 1">
            <a:extLst>
              <a:ext uri="{FF2B5EF4-FFF2-40B4-BE49-F238E27FC236}">
                <a16:creationId xmlns:a16="http://schemas.microsoft.com/office/drawing/2014/main" id="{A0F72FD9-E66E-42F7-A1C4-4AA9B26FC765}"/>
              </a:ext>
            </a:extLst>
          </p:cNvPr>
          <p:cNvSpPr txBox="1">
            <a:spLocks/>
          </p:cNvSpPr>
          <p:nvPr/>
        </p:nvSpPr>
        <p:spPr>
          <a:xfrm>
            <a:off x="1724629" y="70448"/>
            <a:ext cx="6962172" cy="842448"/>
          </a:xfrm>
          <a:prstGeom prst="rect">
            <a:avLst/>
          </a:prstGeom>
        </p:spPr>
        <p:txBody>
          <a:bodyPr/>
          <a:lst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l"/>
            <a:endParaRPr lang="lv-LV" altLang="en-US" sz="2400" b="1" dirty="0">
              <a:latin typeface="Verdana" panose="020B0604030504040204" pitchFamily="34" charset="0"/>
              <a:ea typeface="Verdana" panose="020B0604030504040204" pitchFamily="34" charset="0"/>
            </a:endParaRPr>
          </a:p>
          <a:p>
            <a:pPr algn="l"/>
            <a:r>
              <a:rPr lang="lv-LV" altLang="en-US" sz="3200" b="1" dirty="0">
                <a:solidFill>
                  <a:srgbClr val="4F742A"/>
                </a:solidFill>
                <a:latin typeface="Verdana" panose="020B0604030504040204" pitchFamily="34" charset="0"/>
                <a:ea typeface="Verdana" panose="020B0604030504040204" pitchFamily="34" charset="0"/>
              </a:rPr>
              <a:t>Kas ir </a:t>
            </a:r>
            <a:r>
              <a:rPr lang="lv-LV" altLang="en-US" sz="3200" b="1" i="1" dirty="0">
                <a:solidFill>
                  <a:srgbClr val="4F742A"/>
                </a:solidFill>
                <a:latin typeface="Verdana" panose="020B0604030504040204" pitchFamily="34" charset="0"/>
                <a:ea typeface="Verdana" panose="020B0604030504040204" pitchFamily="34" charset="0"/>
              </a:rPr>
              <a:t>skiroviegli.lv?</a:t>
            </a:r>
            <a:endParaRPr lang="en-US" altLang="en-US" sz="3200" b="1" dirty="0">
              <a:solidFill>
                <a:srgbClr val="4F742A"/>
              </a:solidFill>
              <a:latin typeface="Verdana" panose="020B0604030504040204" pitchFamily="34" charset="0"/>
              <a:ea typeface="Verdana" panose="020B0604030504040204" pitchFamily="34" charset="0"/>
            </a:endParaRPr>
          </a:p>
        </p:txBody>
      </p:sp>
      <p:pic>
        <p:nvPicPr>
          <p:cNvPr id="3" name="Picture 2" descr="Icon&#10;&#10;Description automatically generated">
            <a:extLst>
              <a:ext uri="{FF2B5EF4-FFF2-40B4-BE49-F238E27FC236}">
                <a16:creationId xmlns:a16="http://schemas.microsoft.com/office/drawing/2014/main" id="{38B9F506-8CD5-4DEB-8206-2306735819FB}"/>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rot="10800000">
            <a:off x="-1" y="5880524"/>
            <a:ext cx="2371409" cy="976054"/>
          </a:xfrm>
          <a:prstGeom prst="rect">
            <a:avLst/>
          </a:prstGeom>
        </p:spPr>
      </p:pic>
      <p:pic>
        <p:nvPicPr>
          <p:cNvPr id="10" name="Picture 9" descr="A picture containing wall, different, several&#10;&#10;Description automatically generated">
            <a:extLst>
              <a:ext uri="{FF2B5EF4-FFF2-40B4-BE49-F238E27FC236}">
                <a16:creationId xmlns:a16="http://schemas.microsoft.com/office/drawing/2014/main" id="{764803AC-E8CB-4813-B715-F9AEF1723C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9651" y="5053525"/>
            <a:ext cx="3344349" cy="1777413"/>
          </a:xfrm>
          <a:prstGeom prst="rect">
            <a:avLst/>
          </a:prstGeom>
        </p:spPr>
      </p:pic>
    </p:spTree>
    <p:extLst>
      <p:ext uri="{BB962C8B-B14F-4D97-AF65-F5344CB8AC3E}">
        <p14:creationId xmlns:p14="http://schemas.microsoft.com/office/powerpoint/2010/main" val="3954454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E1BEBFC-6ADF-4BA3-8768-7B1BAD264E59}"/>
              </a:ext>
            </a:extLst>
          </p:cNvPr>
          <p:cNvSpPr>
            <a:spLocks noGrp="1"/>
          </p:cNvSpPr>
          <p:nvPr>
            <p:ph type="title"/>
          </p:nvPr>
        </p:nvSpPr>
        <p:spPr>
          <a:xfrm>
            <a:off x="4716855" y="1013988"/>
            <a:ext cx="4427145" cy="4027907"/>
          </a:xfrm>
        </p:spPr>
        <p:txBody>
          <a:bodyPr>
            <a:normAutofit/>
          </a:bodyPr>
          <a:lstStyle/>
          <a:p>
            <a:r>
              <a:rPr lang="lv-LV" sz="2000" dirty="0"/>
              <a:t>Poligoni</a:t>
            </a:r>
            <a:br>
              <a:rPr lang="lv-LV" sz="2000" dirty="0"/>
            </a:br>
            <a:br>
              <a:rPr lang="lv-LV" sz="2000" dirty="0"/>
            </a:br>
            <a:r>
              <a:rPr lang="lv-LV" sz="2000" dirty="0"/>
              <a:t>Laukumi</a:t>
            </a:r>
            <a:br>
              <a:rPr lang="lv-LV" sz="2000" dirty="0"/>
            </a:br>
            <a:br>
              <a:rPr lang="lv-LV" sz="2000" dirty="0"/>
            </a:br>
            <a:r>
              <a:rPr lang="lv-LV" sz="2000" dirty="0"/>
              <a:t>Punkti</a:t>
            </a:r>
            <a:br>
              <a:rPr lang="lv-LV" sz="2000" dirty="0"/>
            </a:br>
            <a:br>
              <a:rPr lang="lv-LV" sz="2000" dirty="0"/>
            </a:br>
            <a:r>
              <a:rPr lang="lv-LV" sz="2000" dirty="0"/>
              <a:t>Depozīta iepakojuma punkti</a:t>
            </a:r>
            <a:br>
              <a:rPr lang="lv-LV" sz="2000" dirty="0"/>
            </a:br>
            <a:r>
              <a:rPr lang="lv-LV" sz="2000" dirty="0"/>
              <a:t>(automātiskie un manuālie)</a:t>
            </a:r>
            <a:br>
              <a:rPr lang="lv-LV" sz="2000" b="0" dirty="0"/>
            </a:br>
            <a:br>
              <a:rPr lang="lv-LV" sz="2000" b="0" dirty="0"/>
            </a:br>
            <a:endParaRPr lang="lv-LV" sz="2000" b="0" dirty="0"/>
          </a:p>
        </p:txBody>
      </p:sp>
      <p:sp>
        <p:nvSpPr>
          <p:cNvPr id="4" name="Slide Number Placeholder 3">
            <a:extLst>
              <a:ext uri="{FF2B5EF4-FFF2-40B4-BE49-F238E27FC236}">
                <a16:creationId xmlns:a16="http://schemas.microsoft.com/office/drawing/2014/main" id="{D0B581DA-8118-4508-A4F2-F5B9C0A7B26B}"/>
              </a:ext>
            </a:extLst>
          </p:cNvPr>
          <p:cNvSpPr>
            <a:spLocks noGrp="1"/>
          </p:cNvSpPr>
          <p:nvPr>
            <p:ph type="sldNum" sz="quarter" idx="13"/>
          </p:nvPr>
        </p:nvSpPr>
        <p:spPr/>
        <p:txBody>
          <a:bodyPr/>
          <a:lstStyle/>
          <a:p>
            <a:pPr>
              <a:defRPr/>
            </a:pPr>
            <a:fld id="{CC3C4AEA-2F83-4016-9B89-CF38289593C9}" type="slidenum">
              <a:rPr lang="en-US" altLang="en-US" smtClean="0"/>
              <a:pPr>
                <a:defRPr/>
              </a:pPr>
              <a:t>3</a:t>
            </a:fld>
            <a:endParaRPr lang="en-US" altLang="en-US"/>
          </a:p>
        </p:txBody>
      </p:sp>
      <p:sp>
        <p:nvSpPr>
          <p:cNvPr id="5" name="Title 1">
            <a:extLst>
              <a:ext uri="{FF2B5EF4-FFF2-40B4-BE49-F238E27FC236}">
                <a16:creationId xmlns:a16="http://schemas.microsoft.com/office/drawing/2014/main" id="{A0F72FD9-E66E-42F7-A1C4-4AA9B26FC765}"/>
              </a:ext>
            </a:extLst>
          </p:cNvPr>
          <p:cNvSpPr txBox="1">
            <a:spLocks/>
          </p:cNvSpPr>
          <p:nvPr/>
        </p:nvSpPr>
        <p:spPr>
          <a:xfrm>
            <a:off x="1724628" y="70448"/>
            <a:ext cx="7310729" cy="842448"/>
          </a:xfrm>
          <a:prstGeom prst="rect">
            <a:avLst/>
          </a:prstGeom>
        </p:spPr>
        <p:txBody>
          <a:bodyPr/>
          <a:lst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l"/>
            <a:endParaRPr lang="lv-LV" altLang="en-US" sz="2400" b="1" dirty="0">
              <a:latin typeface="Verdana" panose="020B0604030504040204" pitchFamily="34" charset="0"/>
              <a:ea typeface="Verdana" panose="020B0604030504040204" pitchFamily="34" charset="0"/>
            </a:endParaRPr>
          </a:p>
          <a:p>
            <a:pPr algn="l"/>
            <a:r>
              <a:rPr lang="lv-LV" altLang="en-US" sz="2400" b="1" dirty="0">
                <a:solidFill>
                  <a:srgbClr val="4F742A"/>
                </a:solidFill>
                <a:latin typeface="Verdana" panose="020B0604030504040204" pitchFamily="34" charset="0"/>
                <a:ea typeface="Verdana" panose="020B0604030504040204" pitchFamily="34" charset="0"/>
              </a:rPr>
              <a:t>Kādus atkritumus un kur varēs šķirot?</a:t>
            </a:r>
            <a:endParaRPr lang="en-US" altLang="en-US" sz="2400" b="1" dirty="0">
              <a:solidFill>
                <a:srgbClr val="4F742A"/>
              </a:solidFill>
              <a:latin typeface="Verdana" panose="020B0604030504040204" pitchFamily="34" charset="0"/>
              <a:ea typeface="Verdana" panose="020B0604030504040204" pitchFamily="34" charset="0"/>
            </a:endParaRPr>
          </a:p>
        </p:txBody>
      </p:sp>
      <p:pic>
        <p:nvPicPr>
          <p:cNvPr id="3" name="Picture 2" descr="Icon&#10;&#10;Description automatically generated">
            <a:extLst>
              <a:ext uri="{FF2B5EF4-FFF2-40B4-BE49-F238E27FC236}">
                <a16:creationId xmlns:a16="http://schemas.microsoft.com/office/drawing/2014/main" id="{38B9F506-8CD5-4DEB-8206-2306735819FB}"/>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rot="10800000">
            <a:off x="-1" y="5880524"/>
            <a:ext cx="2371409" cy="976054"/>
          </a:xfrm>
          <a:prstGeom prst="rect">
            <a:avLst/>
          </a:prstGeom>
        </p:spPr>
      </p:pic>
      <p:pic>
        <p:nvPicPr>
          <p:cNvPr id="7" name="Picture 6">
            <a:extLst>
              <a:ext uri="{FF2B5EF4-FFF2-40B4-BE49-F238E27FC236}">
                <a16:creationId xmlns:a16="http://schemas.microsoft.com/office/drawing/2014/main" id="{2DF4193D-7427-4A78-A3D3-A761E4242E7C}"/>
              </a:ext>
            </a:extLst>
          </p:cNvPr>
          <p:cNvPicPr>
            <a:picLocks noChangeAspect="1"/>
          </p:cNvPicPr>
          <p:nvPr/>
        </p:nvPicPr>
        <p:blipFill>
          <a:blip r:embed="rId4"/>
          <a:stretch>
            <a:fillRect/>
          </a:stretch>
        </p:blipFill>
        <p:spPr>
          <a:xfrm>
            <a:off x="4601807" y="3603279"/>
            <a:ext cx="4542193" cy="2709627"/>
          </a:xfrm>
          <a:prstGeom prst="rect">
            <a:avLst/>
          </a:prstGeom>
        </p:spPr>
      </p:pic>
      <p:pic>
        <p:nvPicPr>
          <p:cNvPr id="16" name="Picture 15">
            <a:extLst>
              <a:ext uri="{FF2B5EF4-FFF2-40B4-BE49-F238E27FC236}">
                <a16:creationId xmlns:a16="http://schemas.microsoft.com/office/drawing/2014/main" id="{DF4146B8-15F3-4478-B8E0-0F9C5CA985EA}"/>
              </a:ext>
            </a:extLst>
          </p:cNvPr>
          <p:cNvPicPr>
            <a:picLocks noChangeAspect="1"/>
          </p:cNvPicPr>
          <p:nvPr/>
        </p:nvPicPr>
        <p:blipFill>
          <a:blip r:embed="rId5"/>
          <a:stretch>
            <a:fillRect/>
          </a:stretch>
        </p:blipFill>
        <p:spPr>
          <a:xfrm>
            <a:off x="121133" y="1751525"/>
            <a:ext cx="4500550" cy="2564452"/>
          </a:xfrm>
          <a:prstGeom prst="rect">
            <a:avLst/>
          </a:prstGeom>
        </p:spPr>
      </p:pic>
    </p:spTree>
    <p:extLst>
      <p:ext uri="{BB962C8B-B14F-4D97-AF65-F5344CB8AC3E}">
        <p14:creationId xmlns:p14="http://schemas.microsoft.com/office/powerpoint/2010/main" val="3481134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17A0058-EA81-45FF-B6AA-AB26907FCA15}"/>
              </a:ext>
            </a:extLst>
          </p:cNvPr>
          <p:cNvSpPr>
            <a:spLocks noGrp="1"/>
          </p:cNvSpPr>
          <p:nvPr>
            <p:ph idx="1"/>
          </p:nvPr>
        </p:nvSpPr>
        <p:spPr>
          <a:xfrm>
            <a:off x="1419675" y="1508373"/>
            <a:ext cx="6304650" cy="4564623"/>
          </a:xfrm>
        </p:spPr>
        <p:txBody>
          <a:bodyPr>
            <a:normAutofit fontScale="92500" lnSpcReduction="10000"/>
          </a:bodyPr>
          <a:lstStyle/>
          <a:p>
            <a:r>
              <a:rPr lang="lv-LV" dirty="0"/>
              <a:t>MK noteikumu Nr. 788. grozījumu projektā pašvaldībām noteiktie pienākumi:</a:t>
            </a:r>
            <a:br>
              <a:rPr lang="lv-LV" dirty="0"/>
            </a:br>
            <a:endParaRPr lang="lv-LV" dirty="0"/>
          </a:p>
          <a:p>
            <a:pPr marL="342900" indent="-342900">
              <a:buFont typeface="Arial" panose="020B0604020202020204" pitchFamily="34" charset="0"/>
              <a:buChar char="•"/>
            </a:pPr>
            <a:r>
              <a:rPr lang="lv-LV" dirty="0">
                <a:effectLst/>
                <a:cs typeface="Times New Roman" panose="02020603050405020304" pitchFamily="18" charset="0"/>
              </a:rPr>
              <a:t>42.</a:t>
            </a:r>
            <a:r>
              <a:rPr lang="lv-LV" baseline="30000" dirty="0">
                <a:effectLst/>
                <a:cs typeface="Times New Roman" panose="02020603050405020304" pitchFamily="18" charset="0"/>
              </a:rPr>
              <a:t>1</a:t>
            </a:r>
            <a:r>
              <a:rPr lang="lv-LV" dirty="0">
                <a:effectLst/>
                <a:cs typeface="Times New Roman" panose="02020603050405020304" pitchFamily="18" charset="0"/>
              </a:rPr>
              <a:t>1. punkts - </a:t>
            </a:r>
            <a:r>
              <a:rPr lang="lv-LV" dirty="0"/>
              <a:t>Ievietot pašvaldības tīmekļvietnē saiti uz šķiro viegli.</a:t>
            </a:r>
            <a:br>
              <a:rPr lang="lv-LV" dirty="0"/>
            </a:br>
            <a:endParaRPr lang="lv-LV" dirty="0"/>
          </a:p>
          <a:p>
            <a:pPr marL="342900" indent="-342900">
              <a:buFont typeface="Arial" panose="020B0604020202020204" pitchFamily="34" charset="0"/>
              <a:buChar char="•"/>
            </a:pPr>
            <a:r>
              <a:rPr lang="lv-LV" dirty="0">
                <a:effectLst/>
                <a:cs typeface="Times New Roman" panose="02020603050405020304" pitchFamily="18" charset="0"/>
              </a:rPr>
              <a:t>42.</a:t>
            </a:r>
            <a:r>
              <a:rPr lang="lv-LV" baseline="30000" dirty="0">
                <a:effectLst/>
                <a:cs typeface="Times New Roman" panose="02020603050405020304" pitchFamily="18" charset="0"/>
              </a:rPr>
              <a:t>1</a:t>
            </a:r>
            <a:r>
              <a:rPr lang="lv-LV" dirty="0">
                <a:effectLst/>
                <a:cs typeface="Times New Roman" panose="02020603050405020304" pitchFamily="18" charset="0"/>
              </a:rPr>
              <a:t>2. </a:t>
            </a:r>
            <a:r>
              <a:rPr lang="lv-LV" dirty="0"/>
              <a:t>punkts - 25 dienu laikā pēc līguma noslēgšanas ar atkritumu apsaimniekošanas uzņēmumu aktualizēt informāciju šķiro viegli.</a:t>
            </a:r>
            <a:br>
              <a:rPr lang="lv-LV" dirty="0"/>
            </a:br>
            <a:endParaRPr lang="lv-LV" dirty="0"/>
          </a:p>
          <a:p>
            <a:pPr marL="342900" indent="-342900">
              <a:buFont typeface="Arial" panose="020B0604020202020204" pitchFamily="34" charset="0"/>
              <a:buChar char="•"/>
            </a:pPr>
            <a:r>
              <a:rPr lang="lv-LV" dirty="0">
                <a:effectLst/>
                <a:cs typeface="Times New Roman" panose="02020603050405020304" pitchFamily="18" charset="0"/>
              </a:rPr>
              <a:t>42.</a:t>
            </a:r>
            <a:r>
              <a:rPr lang="lv-LV" baseline="30000" dirty="0">
                <a:effectLst/>
                <a:cs typeface="Times New Roman" panose="02020603050405020304" pitchFamily="18" charset="0"/>
              </a:rPr>
              <a:t>1</a:t>
            </a:r>
            <a:r>
              <a:rPr lang="lv-LV" dirty="0">
                <a:effectLst/>
                <a:cs typeface="Times New Roman" panose="02020603050405020304" pitchFamily="18" charset="0"/>
              </a:rPr>
              <a:t>3. punkts - </a:t>
            </a:r>
            <a:r>
              <a:rPr lang="lv-LV" dirty="0"/>
              <a:t>Pārbaudīt atkritumu </a:t>
            </a:r>
            <a:r>
              <a:rPr lang="lv-LV" dirty="0" err="1"/>
              <a:t>apsaimniekotāju</a:t>
            </a:r>
            <a:r>
              <a:rPr lang="lv-LV" dirty="0"/>
              <a:t> iesniegto informāciju šķiro viegli.</a:t>
            </a:r>
          </a:p>
          <a:p>
            <a:br>
              <a:rPr lang="lv-LV" dirty="0"/>
            </a:br>
            <a:r>
              <a:rPr lang="lv-LV" dirty="0"/>
              <a:t>3 mēnešu laikā pēc noteikumu stāšanās spēkā </a:t>
            </a:r>
            <a:r>
              <a:rPr lang="lv-LV" dirty="0" err="1"/>
              <a:t>škiroviegli</a:t>
            </a:r>
            <a:r>
              <a:rPr lang="lv-LV" dirty="0"/>
              <a:t> jānodrošina aktuālā informācija</a:t>
            </a:r>
          </a:p>
          <a:p>
            <a:endParaRPr lang="lv-LV" sz="1200" dirty="0"/>
          </a:p>
          <a:p>
            <a:pPr marL="342900" indent="-342900">
              <a:buFont typeface="Arial" panose="020B0604020202020204" pitchFamily="34" charset="0"/>
              <a:buChar char="•"/>
            </a:pPr>
            <a:endParaRPr lang="lv-LV" sz="1200" dirty="0"/>
          </a:p>
          <a:p>
            <a:pPr marL="342900" indent="-342900">
              <a:buFont typeface="Arial" panose="020B0604020202020204" pitchFamily="34" charset="0"/>
              <a:buChar char="•"/>
            </a:pPr>
            <a:endParaRPr lang="lv-LV" sz="1400" dirty="0"/>
          </a:p>
          <a:p>
            <a:pPr marL="342900" indent="-342900">
              <a:buFont typeface="Arial" panose="020B0604020202020204" pitchFamily="34" charset="0"/>
              <a:buChar char="•"/>
            </a:pPr>
            <a:endParaRPr lang="lv-LV" sz="1400" dirty="0"/>
          </a:p>
        </p:txBody>
      </p:sp>
      <p:sp>
        <p:nvSpPr>
          <p:cNvPr id="4" name="Slide Number Placeholder 3">
            <a:extLst>
              <a:ext uri="{FF2B5EF4-FFF2-40B4-BE49-F238E27FC236}">
                <a16:creationId xmlns:a16="http://schemas.microsoft.com/office/drawing/2014/main" id="{D0B581DA-8118-4508-A4F2-F5B9C0A7B26B}"/>
              </a:ext>
            </a:extLst>
          </p:cNvPr>
          <p:cNvSpPr>
            <a:spLocks noGrp="1"/>
          </p:cNvSpPr>
          <p:nvPr>
            <p:ph type="sldNum" sz="quarter" idx="13"/>
          </p:nvPr>
        </p:nvSpPr>
        <p:spPr/>
        <p:txBody>
          <a:bodyPr/>
          <a:lstStyle/>
          <a:p>
            <a:pPr>
              <a:defRPr/>
            </a:pPr>
            <a:fld id="{CC3C4AEA-2F83-4016-9B89-CF38289593C9}" type="slidenum">
              <a:rPr lang="en-US" altLang="en-US" smtClean="0"/>
              <a:pPr>
                <a:defRPr/>
              </a:pPr>
              <a:t>4</a:t>
            </a:fld>
            <a:endParaRPr lang="en-US" altLang="en-US"/>
          </a:p>
        </p:txBody>
      </p:sp>
      <p:sp>
        <p:nvSpPr>
          <p:cNvPr id="5" name="Title 1">
            <a:extLst>
              <a:ext uri="{FF2B5EF4-FFF2-40B4-BE49-F238E27FC236}">
                <a16:creationId xmlns:a16="http://schemas.microsoft.com/office/drawing/2014/main" id="{A0F72FD9-E66E-42F7-A1C4-4AA9B26FC765}"/>
              </a:ext>
            </a:extLst>
          </p:cNvPr>
          <p:cNvSpPr txBox="1">
            <a:spLocks/>
          </p:cNvSpPr>
          <p:nvPr/>
        </p:nvSpPr>
        <p:spPr>
          <a:xfrm>
            <a:off x="1724628" y="90535"/>
            <a:ext cx="7114571" cy="1059255"/>
          </a:xfrm>
          <a:prstGeom prst="rect">
            <a:avLst/>
          </a:prstGeom>
        </p:spPr>
        <p:txBody>
          <a:bodyPr/>
          <a:lst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l"/>
            <a:endParaRPr lang="lv-LV" altLang="en-US" sz="2400" b="1" dirty="0">
              <a:latin typeface="Verdana" panose="020B0604030504040204" pitchFamily="34" charset="0"/>
              <a:ea typeface="Verdana" panose="020B0604030504040204" pitchFamily="34" charset="0"/>
            </a:endParaRPr>
          </a:p>
          <a:p>
            <a:pPr algn="l"/>
            <a:r>
              <a:rPr lang="lv-LV" altLang="en-US" sz="2800" b="1" dirty="0">
                <a:solidFill>
                  <a:srgbClr val="4F742A"/>
                </a:solidFill>
                <a:latin typeface="Verdana" panose="020B0604030504040204" pitchFamily="34" charset="0"/>
                <a:ea typeface="Verdana" panose="020B0604030504040204" pitchFamily="34" charset="0"/>
              </a:rPr>
              <a:t>Kādi būs pašvaldību pienākumi?</a:t>
            </a:r>
            <a:endParaRPr lang="en-US" altLang="en-US" sz="2800" b="1" dirty="0">
              <a:solidFill>
                <a:srgbClr val="4F742A"/>
              </a:solidFill>
              <a:latin typeface="Verdana" panose="020B0604030504040204" pitchFamily="34" charset="0"/>
              <a:ea typeface="Verdana" panose="020B0604030504040204" pitchFamily="34" charset="0"/>
            </a:endParaRPr>
          </a:p>
        </p:txBody>
      </p:sp>
      <p:pic>
        <p:nvPicPr>
          <p:cNvPr id="3" name="Picture 2" descr="Icon&#10;&#10;Description automatically generated">
            <a:extLst>
              <a:ext uri="{FF2B5EF4-FFF2-40B4-BE49-F238E27FC236}">
                <a16:creationId xmlns:a16="http://schemas.microsoft.com/office/drawing/2014/main" id="{38B9F506-8CD5-4DEB-8206-2306735819FB}"/>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rot="10800000">
            <a:off x="-72428" y="5881946"/>
            <a:ext cx="2371409" cy="976054"/>
          </a:xfrm>
          <a:prstGeom prst="rect">
            <a:avLst/>
          </a:prstGeom>
        </p:spPr>
      </p:pic>
    </p:spTree>
    <p:extLst>
      <p:ext uri="{BB962C8B-B14F-4D97-AF65-F5344CB8AC3E}">
        <p14:creationId xmlns:p14="http://schemas.microsoft.com/office/powerpoint/2010/main" val="2241866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17A0058-EA81-45FF-B6AA-AB26907FCA15}"/>
              </a:ext>
            </a:extLst>
          </p:cNvPr>
          <p:cNvSpPr>
            <a:spLocks noGrp="1"/>
          </p:cNvSpPr>
          <p:nvPr>
            <p:ph idx="1"/>
          </p:nvPr>
        </p:nvSpPr>
        <p:spPr>
          <a:xfrm>
            <a:off x="1419675" y="1508373"/>
            <a:ext cx="6304650" cy="4373573"/>
          </a:xfrm>
        </p:spPr>
        <p:txBody>
          <a:bodyPr>
            <a:normAutofit/>
          </a:bodyPr>
          <a:lstStyle/>
          <a:p>
            <a:endParaRPr lang="lv-LV" sz="1200" dirty="0"/>
          </a:p>
          <a:p>
            <a:pPr marL="342900" indent="-342900">
              <a:buFont typeface="Arial" panose="020B0604020202020204" pitchFamily="34" charset="0"/>
              <a:buChar char="•"/>
            </a:pPr>
            <a:endParaRPr lang="lv-LV" sz="1200" dirty="0"/>
          </a:p>
          <a:p>
            <a:pPr marL="342900" indent="-342900">
              <a:buFont typeface="Arial" panose="020B0604020202020204" pitchFamily="34" charset="0"/>
              <a:buChar char="•"/>
            </a:pPr>
            <a:endParaRPr lang="lv-LV" sz="1400" dirty="0"/>
          </a:p>
          <a:p>
            <a:pPr marL="342900" indent="-342900">
              <a:buFont typeface="Arial" panose="020B0604020202020204" pitchFamily="34" charset="0"/>
              <a:buChar char="•"/>
            </a:pPr>
            <a:endParaRPr lang="lv-LV" sz="1400" dirty="0"/>
          </a:p>
        </p:txBody>
      </p:sp>
      <p:sp>
        <p:nvSpPr>
          <p:cNvPr id="4" name="Slide Number Placeholder 3">
            <a:extLst>
              <a:ext uri="{FF2B5EF4-FFF2-40B4-BE49-F238E27FC236}">
                <a16:creationId xmlns:a16="http://schemas.microsoft.com/office/drawing/2014/main" id="{D0B581DA-8118-4508-A4F2-F5B9C0A7B26B}"/>
              </a:ext>
            </a:extLst>
          </p:cNvPr>
          <p:cNvSpPr>
            <a:spLocks noGrp="1"/>
          </p:cNvSpPr>
          <p:nvPr>
            <p:ph type="sldNum" sz="quarter" idx="13"/>
          </p:nvPr>
        </p:nvSpPr>
        <p:spPr/>
        <p:txBody>
          <a:bodyPr/>
          <a:lstStyle/>
          <a:p>
            <a:pPr>
              <a:defRPr/>
            </a:pPr>
            <a:fld id="{CC3C4AEA-2F83-4016-9B89-CF38289593C9}" type="slidenum">
              <a:rPr lang="en-US" altLang="en-US" smtClean="0"/>
              <a:pPr>
                <a:defRPr/>
              </a:pPr>
              <a:t>5</a:t>
            </a:fld>
            <a:endParaRPr lang="en-US" altLang="en-US"/>
          </a:p>
        </p:txBody>
      </p:sp>
      <p:sp>
        <p:nvSpPr>
          <p:cNvPr id="5" name="Title 1">
            <a:extLst>
              <a:ext uri="{FF2B5EF4-FFF2-40B4-BE49-F238E27FC236}">
                <a16:creationId xmlns:a16="http://schemas.microsoft.com/office/drawing/2014/main" id="{A0F72FD9-E66E-42F7-A1C4-4AA9B26FC765}"/>
              </a:ext>
            </a:extLst>
          </p:cNvPr>
          <p:cNvSpPr txBox="1">
            <a:spLocks/>
          </p:cNvSpPr>
          <p:nvPr/>
        </p:nvSpPr>
        <p:spPr>
          <a:xfrm>
            <a:off x="1629624" y="90535"/>
            <a:ext cx="7514376" cy="1059255"/>
          </a:xfrm>
          <a:prstGeom prst="rect">
            <a:avLst/>
          </a:prstGeom>
        </p:spPr>
        <p:txBody>
          <a:bodyPr/>
          <a:lst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l"/>
            <a:endParaRPr lang="lv-LV" altLang="en-US" sz="2000" b="1" dirty="0">
              <a:latin typeface="Verdana" panose="020B0604030504040204" pitchFamily="34" charset="0"/>
              <a:ea typeface="Verdana" panose="020B0604030504040204" pitchFamily="34" charset="0"/>
            </a:endParaRPr>
          </a:p>
          <a:p>
            <a:pPr algn="l"/>
            <a:r>
              <a:rPr lang="lv-LV" altLang="en-US" sz="2400" b="1" dirty="0">
                <a:solidFill>
                  <a:srgbClr val="4F742A"/>
                </a:solidFill>
                <a:latin typeface="Verdana" panose="020B0604030504040204" pitchFamily="34" charset="0"/>
                <a:ea typeface="Verdana" panose="020B0604030504040204" pitchFamily="34" charset="0"/>
              </a:rPr>
              <a:t>Atkritumu šķirošanas vietu apstiprināšana</a:t>
            </a:r>
          </a:p>
          <a:p>
            <a:pPr algn="l"/>
            <a:endParaRPr lang="en-US" altLang="en-US" sz="2800" b="1" dirty="0">
              <a:solidFill>
                <a:srgbClr val="4F742A"/>
              </a:solidFill>
              <a:latin typeface="Verdana" panose="020B0604030504040204" pitchFamily="34" charset="0"/>
              <a:ea typeface="Verdana" panose="020B0604030504040204" pitchFamily="34" charset="0"/>
            </a:endParaRPr>
          </a:p>
        </p:txBody>
      </p:sp>
      <p:pic>
        <p:nvPicPr>
          <p:cNvPr id="3" name="Picture 2" descr="Icon&#10;&#10;Description automatically generated">
            <a:extLst>
              <a:ext uri="{FF2B5EF4-FFF2-40B4-BE49-F238E27FC236}">
                <a16:creationId xmlns:a16="http://schemas.microsoft.com/office/drawing/2014/main" id="{38B9F506-8CD5-4DEB-8206-2306735819FB}"/>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rot="10800000">
            <a:off x="-72428" y="5881946"/>
            <a:ext cx="2371409" cy="976054"/>
          </a:xfrm>
          <a:prstGeom prst="rect">
            <a:avLst/>
          </a:prstGeom>
        </p:spPr>
      </p:pic>
      <p:pic>
        <p:nvPicPr>
          <p:cNvPr id="7" name="Picture 6">
            <a:extLst>
              <a:ext uri="{FF2B5EF4-FFF2-40B4-BE49-F238E27FC236}">
                <a16:creationId xmlns:a16="http://schemas.microsoft.com/office/drawing/2014/main" id="{588CDBA6-0B47-4E50-BFC5-5BFCAD2B063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7766"/>
          <a:stretch/>
        </p:blipFill>
        <p:spPr>
          <a:xfrm>
            <a:off x="0" y="1439501"/>
            <a:ext cx="9144000" cy="4218159"/>
          </a:xfrm>
          <a:prstGeom prst="rect">
            <a:avLst/>
          </a:prstGeom>
        </p:spPr>
      </p:pic>
    </p:spTree>
    <p:extLst>
      <p:ext uri="{BB962C8B-B14F-4D97-AF65-F5344CB8AC3E}">
        <p14:creationId xmlns:p14="http://schemas.microsoft.com/office/powerpoint/2010/main" val="1541025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17A0058-EA81-45FF-B6AA-AB26907FCA15}"/>
              </a:ext>
            </a:extLst>
          </p:cNvPr>
          <p:cNvSpPr>
            <a:spLocks noGrp="1"/>
          </p:cNvSpPr>
          <p:nvPr>
            <p:ph idx="1"/>
          </p:nvPr>
        </p:nvSpPr>
        <p:spPr>
          <a:xfrm>
            <a:off x="1419675" y="1508373"/>
            <a:ext cx="6304650" cy="4373573"/>
          </a:xfrm>
        </p:spPr>
        <p:txBody>
          <a:bodyPr>
            <a:normAutofit/>
          </a:bodyPr>
          <a:lstStyle/>
          <a:p>
            <a:endParaRPr lang="lv-LV" sz="1200" dirty="0"/>
          </a:p>
          <a:p>
            <a:pPr marL="342900" indent="-342900">
              <a:buFont typeface="Arial" panose="020B0604020202020204" pitchFamily="34" charset="0"/>
              <a:buChar char="•"/>
            </a:pPr>
            <a:endParaRPr lang="lv-LV" sz="1200" dirty="0"/>
          </a:p>
          <a:p>
            <a:pPr marL="342900" indent="-342900">
              <a:buFont typeface="Arial" panose="020B0604020202020204" pitchFamily="34" charset="0"/>
              <a:buChar char="•"/>
            </a:pPr>
            <a:endParaRPr lang="lv-LV" sz="1400" dirty="0"/>
          </a:p>
          <a:p>
            <a:pPr marL="342900" indent="-342900">
              <a:buFont typeface="Arial" panose="020B0604020202020204" pitchFamily="34" charset="0"/>
              <a:buChar char="•"/>
            </a:pPr>
            <a:endParaRPr lang="lv-LV" sz="1400" dirty="0"/>
          </a:p>
        </p:txBody>
      </p:sp>
      <p:sp>
        <p:nvSpPr>
          <p:cNvPr id="4" name="Slide Number Placeholder 3">
            <a:extLst>
              <a:ext uri="{FF2B5EF4-FFF2-40B4-BE49-F238E27FC236}">
                <a16:creationId xmlns:a16="http://schemas.microsoft.com/office/drawing/2014/main" id="{D0B581DA-8118-4508-A4F2-F5B9C0A7B26B}"/>
              </a:ext>
            </a:extLst>
          </p:cNvPr>
          <p:cNvSpPr>
            <a:spLocks noGrp="1"/>
          </p:cNvSpPr>
          <p:nvPr>
            <p:ph type="sldNum" sz="quarter" idx="13"/>
          </p:nvPr>
        </p:nvSpPr>
        <p:spPr/>
        <p:txBody>
          <a:bodyPr/>
          <a:lstStyle/>
          <a:p>
            <a:pPr>
              <a:defRPr/>
            </a:pPr>
            <a:fld id="{CC3C4AEA-2F83-4016-9B89-CF38289593C9}" type="slidenum">
              <a:rPr lang="en-US" altLang="en-US" smtClean="0"/>
              <a:pPr>
                <a:defRPr/>
              </a:pPr>
              <a:t>6</a:t>
            </a:fld>
            <a:endParaRPr lang="en-US" altLang="en-US"/>
          </a:p>
        </p:txBody>
      </p:sp>
      <p:sp>
        <p:nvSpPr>
          <p:cNvPr id="5" name="Title 1">
            <a:extLst>
              <a:ext uri="{FF2B5EF4-FFF2-40B4-BE49-F238E27FC236}">
                <a16:creationId xmlns:a16="http://schemas.microsoft.com/office/drawing/2014/main" id="{A0F72FD9-E66E-42F7-A1C4-4AA9B26FC765}"/>
              </a:ext>
            </a:extLst>
          </p:cNvPr>
          <p:cNvSpPr txBox="1">
            <a:spLocks/>
          </p:cNvSpPr>
          <p:nvPr/>
        </p:nvSpPr>
        <p:spPr>
          <a:xfrm>
            <a:off x="1629624" y="90535"/>
            <a:ext cx="7514376" cy="1059255"/>
          </a:xfrm>
          <a:prstGeom prst="rect">
            <a:avLst/>
          </a:prstGeom>
        </p:spPr>
        <p:txBody>
          <a:bodyPr/>
          <a:lst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l"/>
            <a:endParaRPr lang="lv-LV" altLang="en-US" sz="2000" b="1" dirty="0">
              <a:latin typeface="Verdana" panose="020B0604030504040204" pitchFamily="34" charset="0"/>
              <a:ea typeface="Verdana" panose="020B0604030504040204" pitchFamily="34" charset="0"/>
            </a:endParaRPr>
          </a:p>
          <a:p>
            <a:pPr algn="l"/>
            <a:r>
              <a:rPr lang="lv-LV" altLang="en-US" sz="2400" b="1" dirty="0">
                <a:solidFill>
                  <a:srgbClr val="4F742A"/>
                </a:solidFill>
                <a:latin typeface="Verdana" panose="020B0604030504040204" pitchFamily="34" charset="0"/>
                <a:ea typeface="Verdana" panose="020B0604030504040204" pitchFamily="34" charset="0"/>
              </a:rPr>
              <a:t>Jaunu </a:t>
            </a:r>
            <a:r>
              <a:rPr lang="lv-LV" altLang="en-US" sz="2400" b="1" dirty="0" err="1">
                <a:solidFill>
                  <a:srgbClr val="4F742A"/>
                </a:solidFill>
                <a:latin typeface="Verdana" panose="020B0604030504040204" pitchFamily="34" charset="0"/>
                <a:ea typeface="Verdana" panose="020B0604030504040204" pitchFamily="34" charset="0"/>
              </a:rPr>
              <a:t>apsaimniekotāju</a:t>
            </a:r>
            <a:r>
              <a:rPr lang="lv-LV" altLang="en-US" sz="2400" b="1" dirty="0">
                <a:solidFill>
                  <a:srgbClr val="4F742A"/>
                </a:solidFill>
                <a:latin typeface="Verdana" panose="020B0604030504040204" pitchFamily="34" charset="0"/>
                <a:ea typeface="Verdana" panose="020B0604030504040204" pitchFamily="34" charset="0"/>
              </a:rPr>
              <a:t> pievienošana</a:t>
            </a:r>
          </a:p>
          <a:p>
            <a:pPr algn="l"/>
            <a:endParaRPr lang="en-US" altLang="en-US" sz="2800" b="1" dirty="0">
              <a:solidFill>
                <a:srgbClr val="4F742A"/>
              </a:solidFill>
              <a:latin typeface="Verdana" panose="020B0604030504040204" pitchFamily="34" charset="0"/>
              <a:ea typeface="Verdana" panose="020B0604030504040204" pitchFamily="34" charset="0"/>
            </a:endParaRPr>
          </a:p>
        </p:txBody>
      </p:sp>
      <p:pic>
        <p:nvPicPr>
          <p:cNvPr id="3" name="Picture 2" descr="Icon&#10;&#10;Description automatically generated">
            <a:extLst>
              <a:ext uri="{FF2B5EF4-FFF2-40B4-BE49-F238E27FC236}">
                <a16:creationId xmlns:a16="http://schemas.microsoft.com/office/drawing/2014/main" id="{38B9F506-8CD5-4DEB-8206-2306735819FB}"/>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rot="10800000">
            <a:off x="-72428" y="5881946"/>
            <a:ext cx="2371409" cy="976054"/>
          </a:xfrm>
          <a:prstGeom prst="rect">
            <a:avLst/>
          </a:prstGeom>
        </p:spPr>
      </p:pic>
      <p:pic>
        <p:nvPicPr>
          <p:cNvPr id="8" name="Picture 7" descr="Graphical user interface, text, application, email&#10;&#10;Description automatically generated">
            <a:extLst>
              <a:ext uri="{FF2B5EF4-FFF2-40B4-BE49-F238E27FC236}">
                <a16:creationId xmlns:a16="http://schemas.microsoft.com/office/drawing/2014/main" id="{C373B67F-10E2-4B2F-855C-083B24F14DA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819" b="31103"/>
          <a:stretch/>
        </p:blipFill>
        <p:spPr>
          <a:xfrm>
            <a:off x="0" y="1642591"/>
            <a:ext cx="8926717" cy="4004006"/>
          </a:xfrm>
          <a:prstGeom prst="rect">
            <a:avLst/>
          </a:prstGeom>
        </p:spPr>
      </p:pic>
    </p:spTree>
    <p:extLst>
      <p:ext uri="{BB962C8B-B14F-4D97-AF65-F5344CB8AC3E}">
        <p14:creationId xmlns:p14="http://schemas.microsoft.com/office/powerpoint/2010/main" val="364655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17A0058-EA81-45FF-B6AA-AB26907FCA15}"/>
              </a:ext>
            </a:extLst>
          </p:cNvPr>
          <p:cNvSpPr>
            <a:spLocks noGrp="1"/>
          </p:cNvSpPr>
          <p:nvPr>
            <p:ph idx="1"/>
          </p:nvPr>
        </p:nvSpPr>
        <p:spPr>
          <a:xfrm>
            <a:off x="1419675" y="1508373"/>
            <a:ext cx="6304650" cy="4373573"/>
          </a:xfrm>
        </p:spPr>
        <p:txBody>
          <a:bodyPr>
            <a:normAutofit/>
          </a:bodyPr>
          <a:lstStyle/>
          <a:p>
            <a:endParaRPr lang="lv-LV" sz="1200" dirty="0"/>
          </a:p>
          <a:p>
            <a:pPr marL="342900" indent="-342900">
              <a:buFont typeface="Arial" panose="020B0604020202020204" pitchFamily="34" charset="0"/>
              <a:buChar char="•"/>
            </a:pPr>
            <a:endParaRPr lang="lv-LV" sz="1200" dirty="0"/>
          </a:p>
          <a:p>
            <a:pPr marL="342900" indent="-342900">
              <a:buFont typeface="Arial" panose="020B0604020202020204" pitchFamily="34" charset="0"/>
              <a:buChar char="•"/>
            </a:pPr>
            <a:endParaRPr lang="lv-LV" sz="1400" dirty="0"/>
          </a:p>
          <a:p>
            <a:pPr marL="342900" indent="-342900">
              <a:buFont typeface="Arial" panose="020B0604020202020204" pitchFamily="34" charset="0"/>
              <a:buChar char="•"/>
            </a:pPr>
            <a:endParaRPr lang="lv-LV" sz="1400" dirty="0"/>
          </a:p>
        </p:txBody>
      </p:sp>
      <p:sp>
        <p:nvSpPr>
          <p:cNvPr id="4" name="Slide Number Placeholder 3">
            <a:extLst>
              <a:ext uri="{FF2B5EF4-FFF2-40B4-BE49-F238E27FC236}">
                <a16:creationId xmlns:a16="http://schemas.microsoft.com/office/drawing/2014/main" id="{D0B581DA-8118-4508-A4F2-F5B9C0A7B26B}"/>
              </a:ext>
            </a:extLst>
          </p:cNvPr>
          <p:cNvSpPr>
            <a:spLocks noGrp="1"/>
          </p:cNvSpPr>
          <p:nvPr>
            <p:ph type="sldNum" sz="quarter" idx="13"/>
          </p:nvPr>
        </p:nvSpPr>
        <p:spPr/>
        <p:txBody>
          <a:bodyPr/>
          <a:lstStyle/>
          <a:p>
            <a:pPr>
              <a:defRPr/>
            </a:pPr>
            <a:fld id="{CC3C4AEA-2F83-4016-9B89-CF38289593C9}" type="slidenum">
              <a:rPr lang="en-US" altLang="en-US" smtClean="0"/>
              <a:pPr>
                <a:defRPr/>
              </a:pPr>
              <a:t>7</a:t>
            </a:fld>
            <a:endParaRPr lang="en-US" altLang="en-US"/>
          </a:p>
        </p:txBody>
      </p:sp>
      <p:sp>
        <p:nvSpPr>
          <p:cNvPr id="5" name="Title 1">
            <a:extLst>
              <a:ext uri="{FF2B5EF4-FFF2-40B4-BE49-F238E27FC236}">
                <a16:creationId xmlns:a16="http://schemas.microsoft.com/office/drawing/2014/main" id="{A0F72FD9-E66E-42F7-A1C4-4AA9B26FC765}"/>
              </a:ext>
            </a:extLst>
          </p:cNvPr>
          <p:cNvSpPr txBox="1">
            <a:spLocks/>
          </p:cNvSpPr>
          <p:nvPr/>
        </p:nvSpPr>
        <p:spPr>
          <a:xfrm>
            <a:off x="1629624" y="90535"/>
            <a:ext cx="7514376" cy="1059255"/>
          </a:xfrm>
          <a:prstGeom prst="rect">
            <a:avLst/>
          </a:prstGeom>
        </p:spPr>
        <p:txBody>
          <a:bodyPr/>
          <a:lst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l"/>
            <a:endParaRPr lang="lv-LV" altLang="en-US" sz="2000" b="1" dirty="0">
              <a:latin typeface="Verdana" panose="020B0604030504040204" pitchFamily="34" charset="0"/>
              <a:ea typeface="Verdana" panose="020B0604030504040204" pitchFamily="34" charset="0"/>
            </a:endParaRPr>
          </a:p>
          <a:p>
            <a:pPr algn="l"/>
            <a:r>
              <a:rPr lang="lv-LV" altLang="en-US" sz="2400" b="1" dirty="0">
                <a:solidFill>
                  <a:srgbClr val="4F742A"/>
                </a:solidFill>
                <a:latin typeface="Verdana" panose="020B0604030504040204" pitchFamily="34" charset="0"/>
                <a:ea typeface="Verdana" panose="020B0604030504040204" pitchFamily="34" charset="0"/>
              </a:rPr>
              <a:t>Atsauksmes no sistēmas lietotājiem</a:t>
            </a:r>
          </a:p>
          <a:p>
            <a:pPr algn="l"/>
            <a:endParaRPr lang="en-US" altLang="en-US" sz="2800" b="1" dirty="0">
              <a:solidFill>
                <a:srgbClr val="4F742A"/>
              </a:solidFill>
              <a:latin typeface="Verdana" panose="020B0604030504040204" pitchFamily="34" charset="0"/>
              <a:ea typeface="Verdana" panose="020B0604030504040204" pitchFamily="34" charset="0"/>
            </a:endParaRPr>
          </a:p>
        </p:txBody>
      </p:sp>
      <p:pic>
        <p:nvPicPr>
          <p:cNvPr id="3" name="Picture 2" descr="Icon&#10;&#10;Description automatically generated">
            <a:extLst>
              <a:ext uri="{FF2B5EF4-FFF2-40B4-BE49-F238E27FC236}">
                <a16:creationId xmlns:a16="http://schemas.microsoft.com/office/drawing/2014/main" id="{38B9F506-8CD5-4DEB-8206-2306735819FB}"/>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rot="10800000">
            <a:off x="-72428" y="5881946"/>
            <a:ext cx="2371409" cy="976054"/>
          </a:xfrm>
          <a:prstGeom prst="rect">
            <a:avLst/>
          </a:prstGeom>
        </p:spPr>
      </p:pic>
      <p:pic>
        <p:nvPicPr>
          <p:cNvPr id="10" name="Picture 9" descr="Graphical user interface, application&#10;&#10;Description automatically generated">
            <a:extLst>
              <a:ext uri="{FF2B5EF4-FFF2-40B4-BE49-F238E27FC236}">
                <a16:creationId xmlns:a16="http://schemas.microsoft.com/office/drawing/2014/main" id="{639C2DC6-FBBE-4849-AC1F-3634AF78D45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0433"/>
          <a:stretch/>
        </p:blipFill>
        <p:spPr>
          <a:xfrm>
            <a:off x="0" y="1508373"/>
            <a:ext cx="9144000" cy="3841254"/>
          </a:xfrm>
          <a:prstGeom prst="rect">
            <a:avLst/>
          </a:prstGeom>
        </p:spPr>
      </p:pic>
    </p:spTree>
    <p:extLst>
      <p:ext uri="{BB962C8B-B14F-4D97-AF65-F5344CB8AC3E}">
        <p14:creationId xmlns:p14="http://schemas.microsoft.com/office/powerpoint/2010/main" val="4123586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17A0058-EA81-45FF-B6AA-AB26907FCA15}"/>
              </a:ext>
            </a:extLst>
          </p:cNvPr>
          <p:cNvSpPr>
            <a:spLocks noGrp="1"/>
          </p:cNvSpPr>
          <p:nvPr>
            <p:ph idx="1"/>
          </p:nvPr>
        </p:nvSpPr>
        <p:spPr>
          <a:xfrm>
            <a:off x="1419675" y="1508373"/>
            <a:ext cx="6304650" cy="4373573"/>
          </a:xfrm>
        </p:spPr>
        <p:txBody>
          <a:bodyPr>
            <a:normAutofit/>
          </a:bodyPr>
          <a:lstStyle/>
          <a:p>
            <a:endParaRPr lang="lv-LV" sz="1200" dirty="0"/>
          </a:p>
          <a:p>
            <a:pPr marL="342900" indent="-342900">
              <a:buFont typeface="Arial" panose="020B0604020202020204" pitchFamily="34" charset="0"/>
              <a:buChar char="•"/>
            </a:pPr>
            <a:endParaRPr lang="lv-LV" sz="1200" dirty="0"/>
          </a:p>
          <a:p>
            <a:pPr marL="342900" indent="-342900">
              <a:buFont typeface="Arial" panose="020B0604020202020204" pitchFamily="34" charset="0"/>
              <a:buChar char="•"/>
            </a:pPr>
            <a:endParaRPr lang="lv-LV" sz="1400" dirty="0"/>
          </a:p>
          <a:p>
            <a:pPr marL="342900" indent="-342900">
              <a:buFont typeface="Arial" panose="020B0604020202020204" pitchFamily="34" charset="0"/>
              <a:buChar char="•"/>
            </a:pPr>
            <a:endParaRPr lang="lv-LV" sz="1400" dirty="0"/>
          </a:p>
        </p:txBody>
      </p:sp>
      <p:sp>
        <p:nvSpPr>
          <p:cNvPr id="4" name="Slide Number Placeholder 3">
            <a:extLst>
              <a:ext uri="{FF2B5EF4-FFF2-40B4-BE49-F238E27FC236}">
                <a16:creationId xmlns:a16="http://schemas.microsoft.com/office/drawing/2014/main" id="{D0B581DA-8118-4508-A4F2-F5B9C0A7B26B}"/>
              </a:ext>
            </a:extLst>
          </p:cNvPr>
          <p:cNvSpPr>
            <a:spLocks noGrp="1"/>
          </p:cNvSpPr>
          <p:nvPr>
            <p:ph type="sldNum" sz="quarter" idx="13"/>
          </p:nvPr>
        </p:nvSpPr>
        <p:spPr/>
        <p:txBody>
          <a:bodyPr/>
          <a:lstStyle/>
          <a:p>
            <a:pPr>
              <a:defRPr/>
            </a:pPr>
            <a:fld id="{CC3C4AEA-2F83-4016-9B89-CF38289593C9}" type="slidenum">
              <a:rPr lang="en-US" altLang="en-US" smtClean="0"/>
              <a:pPr>
                <a:defRPr/>
              </a:pPr>
              <a:t>8</a:t>
            </a:fld>
            <a:endParaRPr lang="en-US" altLang="en-US"/>
          </a:p>
        </p:txBody>
      </p:sp>
      <p:sp>
        <p:nvSpPr>
          <p:cNvPr id="5" name="Title 1">
            <a:extLst>
              <a:ext uri="{FF2B5EF4-FFF2-40B4-BE49-F238E27FC236}">
                <a16:creationId xmlns:a16="http://schemas.microsoft.com/office/drawing/2014/main" id="{A0F72FD9-E66E-42F7-A1C4-4AA9B26FC765}"/>
              </a:ext>
            </a:extLst>
          </p:cNvPr>
          <p:cNvSpPr txBox="1">
            <a:spLocks/>
          </p:cNvSpPr>
          <p:nvPr/>
        </p:nvSpPr>
        <p:spPr>
          <a:xfrm>
            <a:off x="1629624" y="90535"/>
            <a:ext cx="7514376" cy="1059255"/>
          </a:xfrm>
          <a:prstGeom prst="rect">
            <a:avLst/>
          </a:prstGeom>
        </p:spPr>
        <p:txBody>
          <a:bodyPr/>
          <a:lst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l"/>
            <a:endParaRPr lang="lv-LV" altLang="en-US" sz="2000" b="1" dirty="0">
              <a:latin typeface="Verdana" panose="020B0604030504040204" pitchFamily="34" charset="0"/>
              <a:ea typeface="Verdana" panose="020B0604030504040204" pitchFamily="34" charset="0"/>
            </a:endParaRPr>
          </a:p>
          <a:p>
            <a:pPr algn="l"/>
            <a:r>
              <a:rPr lang="lv-LV" altLang="en-US" sz="2400" b="1" dirty="0">
                <a:solidFill>
                  <a:srgbClr val="4F742A"/>
                </a:solidFill>
                <a:latin typeface="Verdana" panose="020B0604030504040204" pitchFamily="34" charset="0"/>
                <a:ea typeface="Verdana" panose="020B0604030504040204" pitchFamily="34" charset="0"/>
              </a:rPr>
              <a:t>Atkritumu </a:t>
            </a:r>
            <a:r>
              <a:rPr lang="lv-LV" altLang="en-US" sz="2400" b="1" dirty="0" err="1">
                <a:solidFill>
                  <a:srgbClr val="4F742A"/>
                </a:solidFill>
                <a:latin typeface="Verdana" panose="020B0604030504040204" pitchFamily="34" charset="0"/>
                <a:ea typeface="Verdana" panose="020B0604030504040204" pitchFamily="34" charset="0"/>
              </a:rPr>
              <a:t>apsaimniekotāju</a:t>
            </a:r>
            <a:r>
              <a:rPr lang="lv-LV" altLang="en-US" sz="2400" b="1" dirty="0">
                <a:solidFill>
                  <a:srgbClr val="4F742A"/>
                </a:solidFill>
                <a:latin typeface="Verdana" panose="020B0604030504040204" pitchFamily="34" charset="0"/>
                <a:ea typeface="Verdana" panose="020B0604030504040204" pitchFamily="34" charset="0"/>
              </a:rPr>
              <a:t> saraksts</a:t>
            </a:r>
          </a:p>
          <a:p>
            <a:pPr algn="l"/>
            <a:endParaRPr lang="en-US" altLang="en-US" sz="2800" b="1" dirty="0">
              <a:solidFill>
                <a:srgbClr val="4F742A"/>
              </a:solidFill>
              <a:latin typeface="Verdana" panose="020B0604030504040204" pitchFamily="34" charset="0"/>
              <a:ea typeface="Verdana" panose="020B0604030504040204" pitchFamily="34" charset="0"/>
            </a:endParaRPr>
          </a:p>
        </p:txBody>
      </p:sp>
      <p:pic>
        <p:nvPicPr>
          <p:cNvPr id="3" name="Picture 2" descr="Icon&#10;&#10;Description automatically generated">
            <a:extLst>
              <a:ext uri="{FF2B5EF4-FFF2-40B4-BE49-F238E27FC236}">
                <a16:creationId xmlns:a16="http://schemas.microsoft.com/office/drawing/2014/main" id="{38B9F506-8CD5-4DEB-8206-2306735819FB}"/>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rot="10800000">
            <a:off x="-72428" y="5881946"/>
            <a:ext cx="2371409" cy="976054"/>
          </a:xfrm>
          <a:prstGeom prst="rect">
            <a:avLst/>
          </a:prstGeom>
        </p:spPr>
      </p:pic>
      <p:pic>
        <p:nvPicPr>
          <p:cNvPr id="7" name="Picture 6" descr="Graphical user interface, table&#10;&#10;Description automatically generated">
            <a:extLst>
              <a:ext uri="{FF2B5EF4-FFF2-40B4-BE49-F238E27FC236}">
                <a16:creationId xmlns:a16="http://schemas.microsoft.com/office/drawing/2014/main" id="{8F59103E-69A8-434D-83B2-A26B8C56846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6813"/>
          <a:stretch/>
        </p:blipFill>
        <p:spPr>
          <a:xfrm>
            <a:off x="0" y="1508373"/>
            <a:ext cx="9144000" cy="4014990"/>
          </a:xfrm>
          <a:prstGeom prst="rect">
            <a:avLst/>
          </a:prstGeom>
        </p:spPr>
      </p:pic>
    </p:spTree>
    <p:extLst>
      <p:ext uri="{BB962C8B-B14F-4D97-AF65-F5344CB8AC3E}">
        <p14:creationId xmlns:p14="http://schemas.microsoft.com/office/powerpoint/2010/main" val="545073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17A0058-EA81-45FF-B6AA-AB26907FCA15}"/>
              </a:ext>
            </a:extLst>
          </p:cNvPr>
          <p:cNvSpPr>
            <a:spLocks noGrp="1"/>
          </p:cNvSpPr>
          <p:nvPr>
            <p:ph idx="1"/>
          </p:nvPr>
        </p:nvSpPr>
        <p:spPr>
          <a:xfrm>
            <a:off x="1419675" y="1508373"/>
            <a:ext cx="6304650" cy="4373573"/>
          </a:xfrm>
        </p:spPr>
        <p:txBody>
          <a:bodyPr>
            <a:normAutofit/>
          </a:bodyPr>
          <a:lstStyle/>
          <a:p>
            <a:endParaRPr lang="lv-LV" sz="1200" dirty="0"/>
          </a:p>
          <a:p>
            <a:pPr marL="342900" indent="-342900">
              <a:buFont typeface="Arial" panose="020B0604020202020204" pitchFamily="34" charset="0"/>
              <a:buChar char="•"/>
            </a:pPr>
            <a:endParaRPr lang="lv-LV" sz="1200" dirty="0"/>
          </a:p>
          <a:p>
            <a:pPr marL="342900" indent="-342900">
              <a:buFont typeface="Arial" panose="020B0604020202020204" pitchFamily="34" charset="0"/>
              <a:buChar char="•"/>
            </a:pPr>
            <a:endParaRPr lang="lv-LV" sz="1400" dirty="0"/>
          </a:p>
          <a:p>
            <a:pPr marL="342900" indent="-342900">
              <a:buFont typeface="Arial" panose="020B0604020202020204" pitchFamily="34" charset="0"/>
              <a:buChar char="•"/>
            </a:pPr>
            <a:endParaRPr lang="lv-LV" sz="1400" dirty="0"/>
          </a:p>
        </p:txBody>
      </p:sp>
      <p:sp>
        <p:nvSpPr>
          <p:cNvPr id="4" name="Slide Number Placeholder 3">
            <a:extLst>
              <a:ext uri="{FF2B5EF4-FFF2-40B4-BE49-F238E27FC236}">
                <a16:creationId xmlns:a16="http://schemas.microsoft.com/office/drawing/2014/main" id="{D0B581DA-8118-4508-A4F2-F5B9C0A7B26B}"/>
              </a:ext>
            </a:extLst>
          </p:cNvPr>
          <p:cNvSpPr>
            <a:spLocks noGrp="1"/>
          </p:cNvSpPr>
          <p:nvPr>
            <p:ph type="sldNum" sz="quarter" idx="13"/>
          </p:nvPr>
        </p:nvSpPr>
        <p:spPr/>
        <p:txBody>
          <a:bodyPr/>
          <a:lstStyle/>
          <a:p>
            <a:pPr>
              <a:defRPr/>
            </a:pPr>
            <a:fld id="{CC3C4AEA-2F83-4016-9B89-CF38289593C9}" type="slidenum">
              <a:rPr lang="en-US" altLang="en-US" smtClean="0"/>
              <a:pPr>
                <a:defRPr/>
              </a:pPr>
              <a:t>9</a:t>
            </a:fld>
            <a:endParaRPr lang="en-US" altLang="en-US"/>
          </a:p>
        </p:txBody>
      </p:sp>
      <p:sp>
        <p:nvSpPr>
          <p:cNvPr id="5" name="Title 1">
            <a:extLst>
              <a:ext uri="{FF2B5EF4-FFF2-40B4-BE49-F238E27FC236}">
                <a16:creationId xmlns:a16="http://schemas.microsoft.com/office/drawing/2014/main" id="{A0F72FD9-E66E-42F7-A1C4-4AA9B26FC765}"/>
              </a:ext>
            </a:extLst>
          </p:cNvPr>
          <p:cNvSpPr txBox="1">
            <a:spLocks/>
          </p:cNvSpPr>
          <p:nvPr/>
        </p:nvSpPr>
        <p:spPr>
          <a:xfrm>
            <a:off x="1629624" y="90535"/>
            <a:ext cx="7514376" cy="1059255"/>
          </a:xfrm>
          <a:prstGeom prst="rect">
            <a:avLst/>
          </a:prstGeom>
        </p:spPr>
        <p:txBody>
          <a:bodyPr/>
          <a:lst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l"/>
            <a:endParaRPr lang="lv-LV" altLang="en-US" sz="2000" b="1" dirty="0">
              <a:latin typeface="Verdana" panose="020B0604030504040204" pitchFamily="34" charset="0"/>
              <a:ea typeface="Verdana" panose="020B0604030504040204" pitchFamily="34" charset="0"/>
            </a:endParaRPr>
          </a:p>
          <a:p>
            <a:pPr algn="l"/>
            <a:r>
              <a:rPr lang="lv-LV" altLang="en-US" sz="2400" b="1" dirty="0">
                <a:solidFill>
                  <a:srgbClr val="4F742A"/>
                </a:solidFill>
                <a:latin typeface="Verdana" panose="020B0604030504040204" pitchFamily="34" charset="0"/>
                <a:ea typeface="Verdana" panose="020B0604030504040204" pitchFamily="34" charset="0"/>
              </a:rPr>
              <a:t>Publiskā lietotāja atsauksmes pievienošana</a:t>
            </a:r>
          </a:p>
          <a:p>
            <a:pPr algn="l"/>
            <a:endParaRPr lang="en-US" altLang="en-US" sz="2800" b="1" dirty="0">
              <a:solidFill>
                <a:srgbClr val="4F742A"/>
              </a:solidFill>
              <a:latin typeface="Verdana" panose="020B0604030504040204" pitchFamily="34" charset="0"/>
              <a:ea typeface="Verdana" panose="020B0604030504040204" pitchFamily="34" charset="0"/>
            </a:endParaRPr>
          </a:p>
        </p:txBody>
      </p:sp>
      <p:pic>
        <p:nvPicPr>
          <p:cNvPr id="3" name="Picture 2" descr="Icon&#10;&#10;Description automatically generated">
            <a:extLst>
              <a:ext uri="{FF2B5EF4-FFF2-40B4-BE49-F238E27FC236}">
                <a16:creationId xmlns:a16="http://schemas.microsoft.com/office/drawing/2014/main" id="{38B9F506-8CD5-4DEB-8206-2306735819FB}"/>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rot="10800000">
            <a:off x="-72428" y="5881946"/>
            <a:ext cx="2371409" cy="976054"/>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99A4DD3A-A706-4D98-9039-5EA599730B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08373"/>
            <a:ext cx="9144000" cy="4326236"/>
          </a:xfrm>
          <a:prstGeom prst="rect">
            <a:avLst/>
          </a:prstGeom>
        </p:spPr>
      </p:pic>
    </p:spTree>
    <p:extLst>
      <p:ext uri="{BB962C8B-B14F-4D97-AF65-F5344CB8AC3E}">
        <p14:creationId xmlns:p14="http://schemas.microsoft.com/office/powerpoint/2010/main" val="2387404410"/>
      </p:ext>
    </p:extLst>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89_Prezentacija_templateLV</Template>
  <TotalTime>3132</TotalTime>
  <Words>641</Words>
  <Application>Microsoft Office PowerPoint</Application>
  <PresentationFormat>On-screen Show (4:3)</PresentationFormat>
  <Paragraphs>95</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Times New Roman</vt:lpstr>
      <vt:lpstr>Verdana</vt:lpstr>
      <vt:lpstr>89_Prezentacija_templateLV</vt:lpstr>
      <vt:lpstr>Pašvaldību pienākumi informācijas sniegšanai skiroviegli.lv</vt:lpstr>
      <vt:lpstr>PowerPoint Presentation</vt:lpstr>
      <vt:lpstr>Poligoni  Laukumi  Punkti  Depozīta iepakojuma punkti (automātiskie un manuālie)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Dagnija</dc:creator>
  <cp:lastModifiedBy>Lilija Dukaļska</cp:lastModifiedBy>
  <cp:revision>175</cp:revision>
  <cp:lastPrinted>2020-08-06T06:33:39Z</cp:lastPrinted>
  <dcterms:created xsi:type="dcterms:W3CDTF">2014-11-20T14:46:47Z</dcterms:created>
  <dcterms:modified xsi:type="dcterms:W3CDTF">2021-12-16T07:32:52Z</dcterms:modified>
</cp:coreProperties>
</file>